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6" r:id="rId3"/>
    <p:sldId id="259" r:id="rId4"/>
    <p:sldId id="260" r:id="rId5"/>
    <p:sldId id="273" r:id="rId6"/>
    <p:sldId id="262" r:id="rId7"/>
    <p:sldId id="269" r:id="rId8"/>
    <p:sldId id="271" r:id="rId9"/>
    <p:sldId id="263" r:id="rId10"/>
    <p:sldId id="257" r:id="rId11"/>
    <p:sldId id="268" r:id="rId12"/>
    <p:sldId id="264" r:id="rId13"/>
    <p:sldId id="265" r:id="rId14"/>
    <p:sldId id="267"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ford, Martha Anna" initials="HMA" lastIdx="3" clrIdx="0">
    <p:extLst>
      <p:ext uri="{19B8F6BF-5375-455C-9EA6-DF929625EA0E}">
        <p15:presenceInfo xmlns:p15="http://schemas.microsoft.com/office/powerpoint/2012/main" userId="S::mhalfor3@uthsc.edu::d24e68ce-379e-4360-b2c6-1488b4835f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67"/>
    <p:restoredTop sz="94590"/>
  </p:normalViewPr>
  <p:slideViewPr>
    <p:cSldViewPr snapToGrid="0" snapToObjects="1">
      <p:cViewPr varScale="1">
        <p:scale>
          <a:sx n="105" d="100"/>
          <a:sy n="105" d="100"/>
        </p:scale>
        <p:origin x="6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1FDF0-7870-1B49-9E5A-60DEFB943D76}" type="datetimeFigureOut">
              <a:rPr lang="en-US" smtClean="0"/>
              <a:t>7/15/20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D1610F-01E9-4449-8FC1-E610CD9E43A6}" type="slidenum">
              <a:rPr lang="en-US" smtClean="0"/>
              <a:t>‹#›</a:t>
            </a:fld>
            <a:endParaRPr lang="en-US"/>
          </a:p>
        </p:txBody>
      </p:sp>
    </p:spTree>
    <p:extLst>
      <p:ext uri="{BB962C8B-B14F-4D97-AF65-F5344CB8AC3E}">
        <p14:creationId xmlns:p14="http://schemas.microsoft.com/office/powerpoint/2010/main" val="1306590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61999-EAD3-3A47-921E-9716DFE127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E4B8BA-8188-764E-9B14-FDE09E0A1B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9FE6A2-2157-EB42-98C5-6E0366BCE59C}"/>
              </a:ext>
            </a:extLst>
          </p:cNvPr>
          <p:cNvSpPr>
            <a:spLocks noGrp="1"/>
          </p:cNvSpPr>
          <p:nvPr>
            <p:ph type="dt" sz="half" idx="10"/>
          </p:nvPr>
        </p:nvSpPr>
        <p:spPr/>
        <p:txBody>
          <a:bodyPr/>
          <a:lstStyle/>
          <a:p>
            <a:fld id="{2ABBB277-F46E-DF45-9740-FCA690498E9F}" type="datetime1">
              <a:rPr lang="en-US" smtClean="0"/>
              <a:t>7/15/20</a:t>
            </a:fld>
            <a:endParaRPr lang="en-US"/>
          </a:p>
        </p:txBody>
      </p:sp>
      <p:sp>
        <p:nvSpPr>
          <p:cNvPr id="5" name="Footer Placeholder 4">
            <a:extLst>
              <a:ext uri="{FF2B5EF4-FFF2-40B4-BE49-F238E27FC236}">
                <a16:creationId xmlns:a16="http://schemas.microsoft.com/office/drawing/2014/main" id="{DCF163EC-B13A-004C-A036-51FB111D7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0BF8A-DE03-7C49-B873-DF335E9C72A9}"/>
              </a:ext>
            </a:extLst>
          </p:cNvPr>
          <p:cNvSpPr>
            <a:spLocks noGrp="1"/>
          </p:cNvSpPr>
          <p:nvPr>
            <p:ph type="sldNum" sz="quarter" idx="12"/>
          </p:nvPr>
        </p:nvSpPr>
        <p:spPr/>
        <p:txBody>
          <a:bodyPr/>
          <a:lstStyle/>
          <a:p>
            <a:fld id="{371E1A98-4601-594D-9442-D940348AED3E}" type="slidenum">
              <a:rPr lang="en-US" smtClean="0"/>
              <a:t>‹#›</a:t>
            </a:fld>
            <a:endParaRPr lang="en-US"/>
          </a:p>
        </p:txBody>
      </p:sp>
    </p:spTree>
    <p:extLst>
      <p:ext uri="{BB962C8B-B14F-4D97-AF65-F5344CB8AC3E}">
        <p14:creationId xmlns:p14="http://schemas.microsoft.com/office/powerpoint/2010/main" val="225454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A77F-85C3-4045-A75A-60C8ECAB7C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13F87E-1B7C-6249-8EE9-FCC9AC3D50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7C655-AA97-6F4F-ABBC-F61D55FCF74C}"/>
              </a:ext>
            </a:extLst>
          </p:cNvPr>
          <p:cNvSpPr>
            <a:spLocks noGrp="1"/>
          </p:cNvSpPr>
          <p:nvPr>
            <p:ph type="dt" sz="half" idx="10"/>
          </p:nvPr>
        </p:nvSpPr>
        <p:spPr/>
        <p:txBody>
          <a:bodyPr/>
          <a:lstStyle/>
          <a:p>
            <a:fld id="{C3C9F49D-A72B-0A49-9C14-BB8D0DB24429}" type="datetime1">
              <a:rPr lang="en-US" smtClean="0"/>
              <a:t>7/15/20</a:t>
            </a:fld>
            <a:endParaRPr lang="en-US"/>
          </a:p>
        </p:txBody>
      </p:sp>
      <p:sp>
        <p:nvSpPr>
          <p:cNvPr id="5" name="Footer Placeholder 4">
            <a:extLst>
              <a:ext uri="{FF2B5EF4-FFF2-40B4-BE49-F238E27FC236}">
                <a16:creationId xmlns:a16="http://schemas.microsoft.com/office/drawing/2014/main" id="{38D558B1-2BCF-B342-B63C-0B1EEEE0A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F59A4-129C-4A49-AC61-B97432015A70}"/>
              </a:ext>
            </a:extLst>
          </p:cNvPr>
          <p:cNvSpPr>
            <a:spLocks noGrp="1"/>
          </p:cNvSpPr>
          <p:nvPr>
            <p:ph type="sldNum" sz="quarter" idx="12"/>
          </p:nvPr>
        </p:nvSpPr>
        <p:spPr/>
        <p:txBody>
          <a:bodyPr/>
          <a:lstStyle/>
          <a:p>
            <a:fld id="{371E1A98-4601-594D-9442-D940348AED3E}" type="slidenum">
              <a:rPr lang="en-US" smtClean="0"/>
              <a:t>‹#›</a:t>
            </a:fld>
            <a:endParaRPr lang="en-US"/>
          </a:p>
        </p:txBody>
      </p:sp>
    </p:spTree>
    <p:extLst>
      <p:ext uri="{BB962C8B-B14F-4D97-AF65-F5344CB8AC3E}">
        <p14:creationId xmlns:p14="http://schemas.microsoft.com/office/powerpoint/2010/main" val="832391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5498BC-CFDB-7042-9695-2F2B22C2B3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662DFF-F7DE-6D4C-9CC6-E58777A73D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447C9-4649-BF45-A9A8-CD756D2DC52A}"/>
              </a:ext>
            </a:extLst>
          </p:cNvPr>
          <p:cNvSpPr>
            <a:spLocks noGrp="1"/>
          </p:cNvSpPr>
          <p:nvPr>
            <p:ph type="dt" sz="half" idx="10"/>
          </p:nvPr>
        </p:nvSpPr>
        <p:spPr/>
        <p:txBody>
          <a:bodyPr/>
          <a:lstStyle/>
          <a:p>
            <a:fld id="{B031BE06-4F89-5A4E-BAAF-A3760D23DDC2}" type="datetime1">
              <a:rPr lang="en-US" smtClean="0"/>
              <a:t>7/15/20</a:t>
            </a:fld>
            <a:endParaRPr lang="en-US"/>
          </a:p>
        </p:txBody>
      </p:sp>
      <p:sp>
        <p:nvSpPr>
          <p:cNvPr id="5" name="Footer Placeholder 4">
            <a:extLst>
              <a:ext uri="{FF2B5EF4-FFF2-40B4-BE49-F238E27FC236}">
                <a16:creationId xmlns:a16="http://schemas.microsoft.com/office/drawing/2014/main" id="{89975EB8-242F-F942-BB99-164906290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07C19-D648-0843-9FA0-964D9A9FB49C}"/>
              </a:ext>
            </a:extLst>
          </p:cNvPr>
          <p:cNvSpPr>
            <a:spLocks noGrp="1"/>
          </p:cNvSpPr>
          <p:nvPr>
            <p:ph type="sldNum" sz="quarter" idx="12"/>
          </p:nvPr>
        </p:nvSpPr>
        <p:spPr/>
        <p:txBody>
          <a:bodyPr/>
          <a:lstStyle/>
          <a:p>
            <a:fld id="{371E1A98-4601-594D-9442-D940348AED3E}" type="slidenum">
              <a:rPr lang="en-US" smtClean="0"/>
              <a:t>‹#›</a:t>
            </a:fld>
            <a:endParaRPr lang="en-US"/>
          </a:p>
        </p:txBody>
      </p:sp>
    </p:spTree>
    <p:extLst>
      <p:ext uri="{BB962C8B-B14F-4D97-AF65-F5344CB8AC3E}">
        <p14:creationId xmlns:p14="http://schemas.microsoft.com/office/powerpoint/2010/main" val="2875272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693DF-A357-F54E-9E6B-237C486A0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21F5E-0EBF-7747-A560-108D6A2B62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0021-B301-8A4B-B74E-45D25535B6BE}"/>
              </a:ext>
            </a:extLst>
          </p:cNvPr>
          <p:cNvSpPr>
            <a:spLocks noGrp="1"/>
          </p:cNvSpPr>
          <p:nvPr>
            <p:ph type="dt" sz="half" idx="10"/>
          </p:nvPr>
        </p:nvSpPr>
        <p:spPr/>
        <p:txBody>
          <a:bodyPr/>
          <a:lstStyle/>
          <a:p>
            <a:fld id="{23B69540-68E0-1F44-96C1-5D43EDA1140F}" type="datetime1">
              <a:rPr lang="en-US" smtClean="0"/>
              <a:t>7/15/20</a:t>
            </a:fld>
            <a:endParaRPr lang="en-US"/>
          </a:p>
        </p:txBody>
      </p:sp>
      <p:sp>
        <p:nvSpPr>
          <p:cNvPr id="5" name="Footer Placeholder 4">
            <a:extLst>
              <a:ext uri="{FF2B5EF4-FFF2-40B4-BE49-F238E27FC236}">
                <a16:creationId xmlns:a16="http://schemas.microsoft.com/office/drawing/2014/main" id="{7584E219-FE54-AC41-A85F-7FB676E24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0E4C3-E387-FA4A-ACC0-96D9990BC0B7}"/>
              </a:ext>
            </a:extLst>
          </p:cNvPr>
          <p:cNvSpPr>
            <a:spLocks noGrp="1"/>
          </p:cNvSpPr>
          <p:nvPr>
            <p:ph type="sldNum" sz="quarter" idx="12"/>
          </p:nvPr>
        </p:nvSpPr>
        <p:spPr/>
        <p:txBody>
          <a:bodyPr/>
          <a:lstStyle/>
          <a:p>
            <a:fld id="{371E1A98-4601-594D-9442-D940348AED3E}" type="slidenum">
              <a:rPr lang="en-US" smtClean="0"/>
              <a:t>‹#›</a:t>
            </a:fld>
            <a:endParaRPr lang="en-US"/>
          </a:p>
        </p:txBody>
      </p:sp>
    </p:spTree>
    <p:extLst>
      <p:ext uri="{BB962C8B-B14F-4D97-AF65-F5344CB8AC3E}">
        <p14:creationId xmlns:p14="http://schemas.microsoft.com/office/powerpoint/2010/main" val="1500031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69480-7CE8-BD45-B2E7-CE31414993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F48C22-814E-8342-A77F-1859505505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F43CE8-95DB-1648-A1D9-E6F368B7887A}"/>
              </a:ext>
            </a:extLst>
          </p:cNvPr>
          <p:cNvSpPr>
            <a:spLocks noGrp="1"/>
          </p:cNvSpPr>
          <p:nvPr>
            <p:ph type="dt" sz="half" idx="10"/>
          </p:nvPr>
        </p:nvSpPr>
        <p:spPr/>
        <p:txBody>
          <a:bodyPr/>
          <a:lstStyle/>
          <a:p>
            <a:fld id="{3C4BC550-4166-B847-8086-01B6F41999FA}" type="datetime1">
              <a:rPr lang="en-US" smtClean="0"/>
              <a:t>7/15/20</a:t>
            </a:fld>
            <a:endParaRPr lang="en-US"/>
          </a:p>
        </p:txBody>
      </p:sp>
      <p:sp>
        <p:nvSpPr>
          <p:cNvPr id="5" name="Footer Placeholder 4">
            <a:extLst>
              <a:ext uri="{FF2B5EF4-FFF2-40B4-BE49-F238E27FC236}">
                <a16:creationId xmlns:a16="http://schemas.microsoft.com/office/drawing/2014/main" id="{1CC20ACE-8E39-1F4D-A8D6-CDC1681FD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72942-FC34-2547-82D4-6A2AC7FB35B2}"/>
              </a:ext>
            </a:extLst>
          </p:cNvPr>
          <p:cNvSpPr>
            <a:spLocks noGrp="1"/>
          </p:cNvSpPr>
          <p:nvPr>
            <p:ph type="sldNum" sz="quarter" idx="12"/>
          </p:nvPr>
        </p:nvSpPr>
        <p:spPr/>
        <p:txBody>
          <a:bodyPr/>
          <a:lstStyle/>
          <a:p>
            <a:fld id="{371E1A98-4601-594D-9442-D940348AED3E}" type="slidenum">
              <a:rPr lang="en-US" smtClean="0"/>
              <a:t>‹#›</a:t>
            </a:fld>
            <a:endParaRPr lang="en-US"/>
          </a:p>
        </p:txBody>
      </p:sp>
    </p:spTree>
    <p:extLst>
      <p:ext uri="{BB962C8B-B14F-4D97-AF65-F5344CB8AC3E}">
        <p14:creationId xmlns:p14="http://schemas.microsoft.com/office/powerpoint/2010/main" val="342968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AC37-3B1F-6342-8C64-AEBA12A1E3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4D06B-39F2-094F-9059-0C5E75BF19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D3575-9B65-0340-B0AD-F79AFAA039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248BB4-DD6B-1944-BA79-1CF238AB4DEC}"/>
              </a:ext>
            </a:extLst>
          </p:cNvPr>
          <p:cNvSpPr>
            <a:spLocks noGrp="1"/>
          </p:cNvSpPr>
          <p:nvPr>
            <p:ph type="dt" sz="half" idx="10"/>
          </p:nvPr>
        </p:nvSpPr>
        <p:spPr/>
        <p:txBody>
          <a:bodyPr/>
          <a:lstStyle/>
          <a:p>
            <a:fld id="{EAA5F204-15AB-254B-8F2A-176A081D33DC}" type="datetime1">
              <a:rPr lang="en-US" smtClean="0"/>
              <a:t>7/15/20</a:t>
            </a:fld>
            <a:endParaRPr lang="en-US"/>
          </a:p>
        </p:txBody>
      </p:sp>
      <p:sp>
        <p:nvSpPr>
          <p:cNvPr id="6" name="Footer Placeholder 5">
            <a:extLst>
              <a:ext uri="{FF2B5EF4-FFF2-40B4-BE49-F238E27FC236}">
                <a16:creationId xmlns:a16="http://schemas.microsoft.com/office/drawing/2014/main" id="{C6B1B28F-F36F-2040-8364-4EB2FD2C9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F04135-E143-0241-A48F-52F419A8AF66}"/>
              </a:ext>
            </a:extLst>
          </p:cNvPr>
          <p:cNvSpPr>
            <a:spLocks noGrp="1"/>
          </p:cNvSpPr>
          <p:nvPr>
            <p:ph type="sldNum" sz="quarter" idx="12"/>
          </p:nvPr>
        </p:nvSpPr>
        <p:spPr/>
        <p:txBody>
          <a:bodyPr/>
          <a:lstStyle/>
          <a:p>
            <a:fld id="{371E1A98-4601-594D-9442-D940348AED3E}" type="slidenum">
              <a:rPr lang="en-US" smtClean="0"/>
              <a:t>‹#›</a:t>
            </a:fld>
            <a:endParaRPr lang="en-US"/>
          </a:p>
        </p:txBody>
      </p:sp>
    </p:spTree>
    <p:extLst>
      <p:ext uri="{BB962C8B-B14F-4D97-AF65-F5344CB8AC3E}">
        <p14:creationId xmlns:p14="http://schemas.microsoft.com/office/powerpoint/2010/main" val="176567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1FEBD-652E-AB4C-BFAF-F0E7B480E8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5E4E9F-7D07-914A-B30F-24E14D8322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AF6865-37C9-1C47-BBB4-16FE4F22BD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2AFDDD-550E-6144-833A-836455D051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984D5D-09AF-784A-AE67-16133967F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AD467-A353-464B-A3F1-47EFCE61D467}"/>
              </a:ext>
            </a:extLst>
          </p:cNvPr>
          <p:cNvSpPr>
            <a:spLocks noGrp="1"/>
          </p:cNvSpPr>
          <p:nvPr>
            <p:ph type="dt" sz="half" idx="10"/>
          </p:nvPr>
        </p:nvSpPr>
        <p:spPr/>
        <p:txBody>
          <a:bodyPr/>
          <a:lstStyle/>
          <a:p>
            <a:fld id="{31FDD4EA-AA1A-2D4A-A4A0-E65B5425F247}" type="datetime1">
              <a:rPr lang="en-US" smtClean="0"/>
              <a:t>7/15/20</a:t>
            </a:fld>
            <a:endParaRPr lang="en-US"/>
          </a:p>
        </p:txBody>
      </p:sp>
      <p:sp>
        <p:nvSpPr>
          <p:cNvPr id="8" name="Footer Placeholder 7">
            <a:extLst>
              <a:ext uri="{FF2B5EF4-FFF2-40B4-BE49-F238E27FC236}">
                <a16:creationId xmlns:a16="http://schemas.microsoft.com/office/drawing/2014/main" id="{4F767B08-89BF-6045-A42B-6AE29715A5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C8C35A-C844-4D48-A25D-885166EBE5EA}"/>
              </a:ext>
            </a:extLst>
          </p:cNvPr>
          <p:cNvSpPr>
            <a:spLocks noGrp="1"/>
          </p:cNvSpPr>
          <p:nvPr>
            <p:ph type="sldNum" sz="quarter" idx="12"/>
          </p:nvPr>
        </p:nvSpPr>
        <p:spPr/>
        <p:txBody>
          <a:bodyPr/>
          <a:lstStyle/>
          <a:p>
            <a:fld id="{371E1A98-4601-594D-9442-D940348AED3E}" type="slidenum">
              <a:rPr lang="en-US" smtClean="0"/>
              <a:t>‹#›</a:t>
            </a:fld>
            <a:endParaRPr lang="en-US"/>
          </a:p>
        </p:txBody>
      </p:sp>
    </p:spTree>
    <p:extLst>
      <p:ext uri="{BB962C8B-B14F-4D97-AF65-F5344CB8AC3E}">
        <p14:creationId xmlns:p14="http://schemas.microsoft.com/office/powerpoint/2010/main" val="175942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6F46-6B2E-D94F-AA67-95CD771C49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BF81D1-9E41-AE4C-B193-EA29239399DC}"/>
              </a:ext>
            </a:extLst>
          </p:cNvPr>
          <p:cNvSpPr>
            <a:spLocks noGrp="1"/>
          </p:cNvSpPr>
          <p:nvPr>
            <p:ph type="dt" sz="half" idx="10"/>
          </p:nvPr>
        </p:nvSpPr>
        <p:spPr/>
        <p:txBody>
          <a:bodyPr/>
          <a:lstStyle/>
          <a:p>
            <a:fld id="{33D640A1-75AA-EA49-9289-F63E3D908F53}" type="datetime1">
              <a:rPr lang="en-US" smtClean="0"/>
              <a:t>7/15/20</a:t>
            </a:fld>
            <a:endParaRPr lang="en-US"/>
          </a:p>
        </p:txBody>
      </p:sp>
      <p:sp>
        <p:nvSpPr>
          <p:cNvPr id="4" name="Footer Placeholder 3">
            <a:extLst>
              <a:ext uri="{FF2B5EF4-FFF2-40B4-BE49-F238E27FC236}">
                <a16:creationId xmlns:a16="http://schemas.microsoft.com/office/drawing/2014/main" id="{BDCB8807-35DC-9F49-959C-E488350AD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514E66-71CB-0C4B-8D12-E29E6B161667}"/>
              </a:ext>
            </a:extLst>
          </p:cNvPr>
          <p:cNvSpPr>
            <a:spLocks noGrp="1"/>
          </p:cNvSpPr>
          <p:nvPr>
            <p:ph type="sldNum" sz="quarter" idx="12"/>
          </p:nvPr>
        </p:nvSpPr>
        <p:spPr/>
        <p:txBody>
          <a:bodyPr/>
          <a:lstStyle/>
          <a:p>
            <a:fld id="{371E1A98-4601-594D-9442-D940348AED3E}" type="slidenum">
              <a:rPr lang="en-US" smtClean="0"/>
              <a:t>‹#›</a:t>
            </a:fld>
            <a:endParaRPr lang="en-US"/>
          </a:p>
        </p:txBody>
      </p:sp>
    </p:spTree>
    <p:extLst>
      <p:ext uri="{BB962C8B-B14F-4D97-AF65-F5344CB8AC3E}">
        <p14:creationId xmlns:p14="http://schemas.microsoft.com/office/powerpoint/2010/main" val="4080790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ADCA95-2691-D443-A3F8-CB9A04D8DBFB}"/>
              </a:ext>
            </a:extLst>
          </p:cNvPr>
          <p:cNvSpPr>
            <a:spLocks noGrp="1"/>
          </p:cNvSpPr>
          <p:nvPr>
            <p:ph type="dt" sz="half" idx="10"/>
          </p:nvPr>
        </p:nvSpPr>
        <p:spPr/>
        <p:txBody>
          <a:bodyPr/>
          <a:lstStyle/>
          <a:p>
            <a:fld id="{C3F67B24-9BC9-E640-AE04-9A5F32D6456F}" type="datetime1">
              <a:rPr lang="en-US" smtClean="0"/>
              <a:t>7/15/20</a:t>
            </a:fld>
            <a:endParaRPr lang="en-US"/>
          </a:p>
        </p:txBody>
      </p:sp>
      <p:sp>
        <p:nvSpPr>
          <p:cNvPr id="3" name="Footer Placeholder 2">
            <a:extLst>
              <a:ext uri="{FF2B5EF4-FFF2-40B4-BE49-F238E27FC236}">
                <a16:creationId xmlns:a16="http://schemas.microsoft.com/office/drawing/2014/main" id="{07711EDD-BA02-9A41-AED2-6678C5972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59F6AF-A614-5044-B921-E7DEB685428E}"/>
              </a:ext>
            </a:extLst>
          </p:cNvPr>
          <p:cNvSpPr>
            <a:spLocks noGrp="1"/>
          </p:cNvSpPr>
          <p:nvPr>
            <p:ph type="sldNum" sz="quarter" idx="12"/>
          </p:nvPr>
        </p:nvSpPr>
        <p:spPr/>
        <p:txBody>
          <a:bodyPr/>
          <a:lstStyle/>
          <a:p>
            <a:fld id="{371E1A98-4601-594D-9442-D940348AED3E}" type="slidenum">
              <a:rPr lang="en-US" smtClean="0"/>
              <a:t>‹#›</a:t>
            </a:fld>
            <a:endParaRPr lang="en-US"/>
          </a:p>
        </p:txBody>
      </p:sp>
    </p:spTree>
    <p:extLst>
      <p:ext uri="{BB962C8B-B14F-4D97-AF65-F5344CB8AC3E}">
        <p14:creationId xmlns:p14="http://schemas.microsoft.com/office/powerpoint/2010/main" val="2459351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90C5A-1E36-F641-8A84-C85C87F21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EBCAD-AD2B-6D45-8A49-04B4BCACED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0FCAA8-EDFB-2B41-9078-2B510DC11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F60BF-734E-DF41-81F8-7FC32E28915F}"/>
              </a:ext>
            </a:extLst>
          </p:cNvPr>
          <p:cNvSpPr>
            <a:spLocks noGrp="1"/>
          </p:cNvSpPr>
          <p:nvPr>
            <p:ph type="dt" sz="half" idx="10"/>
          </p:nvPr>
        </p:nvSpPr>
        <p:spPr/>
        <p:txBody>
          <a:bodyPr/>
          <a:lstStyle/>
          <a:p>
            <a:fld id="{FAC1D4F7-24B5-484D-8EC1-16459CFEB83E}" type="datetime1">
              <a:rPr lang="en-US" smtClean="0"/>
              <a:t>7/15/20</a:t>
            </a:fld>
            <a:endParaRPr lang="en-US"/>
          </a:p>
        </p:txBody>
      </p:sp>
      <p:sp>
        <p:nvSpPr>
          <p:cNvPr id="6" name="Footer Placeholder 5">
            <a:extLst>
              <a:ext uri="{FF2B5EF4-FFF2-40B4-BE49-F238E27FC236}">
                <a16:creationId xmlns:a16="http://schemas.microsoft.com/office/drawing/2014/main" id="{253B9018-DC6F-2C44-9CC4-0F0C27F72B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74556-84ED-EB46-9889-79F873268F0B}"/>
              </a:ext>
            </a:extLst>
          </p:cNvPr>
          <p:cNvSpPr>
            <a:spLocks noGrp="1"/>
          </p:cNvSpPr>
          <p:nvPr>
            <p:ph type="sldNum" sz="quarter" idx="12"/>
          </p:nvPr>
        </p:nvSpPr>
        <p:spPr/>
        <p:txBody>
          <a:bodyPr/>
          <a:lstStyle/>
          <a:p>
            <a:fld id="{371E1A98-4601-594D-9442-D940348AED3E}" type="slidenum">
              <a:rPr lang="en-US" smtClean="0"/>
              <a:t>‹#›</a:t>
            </a:fld>
            <a:endParaRPr lang="en-US"/>
          </a:p>
        </p:txBody>
      </p:sp>
    </p:spTree>
    <p:extLst>
      <p:ext uri="{BB962C8B-B14F-4D97-AF65-F5344CB8AC3E}">
        <p14:creationId xmlns:p14="http://schemas.microsoft.com/office/powerpoint/2010/main" val="473815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5A9B3-65F0-6146-AEED-48A739334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49DCB-CA0E-2E45-9CA6-6A525AD12B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E2B1BE-E114-484D-9AAE-7F8750BB5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B8621-03D5-E345-AB65-88C45493B4C7}"/>
              </a:ext>
            </a:extLst>
          </p:cNvPr>
          <p:cNvSpPr>
            <a:spLocks noGrp="1"/>
          </p:cNvSpPr>
          <p:nvPr>
            <p:ph type="dt" sz="half" idx="10"/>
          </p:nvPr>
        </p:nvSpPr>
        <p:spPr/>
        <p:txBody>
          <a:bodyPr/>
          <a:lstStyle/>
          <a:p>
            <a:fld id="{5175C3CD-C9DD-664A-8DAD-B726318CCDFF}" type="datetime1">
              <a:rPr lang="en-US" smtClean="0"/>
              <a:t>7/15/20</a:t>
            </a:fld>
            <a:endParaRPr lang="en-US"/>
          </a:p>
        </p:txBody>
      </p:sp>
      <p:sp>
        <p:nvSpPr>
          <p:cNvPr id="6" name="Footer Placeholder 5">
            <a:extLst>
              <a:ext uri="{FF2B5EF4-FFF2-40B4-BE49-F238E27FC236}">
                <a16:creationId xmlns:a16="http://schemas.microsoft.com/office/drawing/2014/main" id="{1DD27CC7-1667-4D4D-BFB2-87D474231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2273D-9CDB-074D-B5FD-4F5CF080FCDD}"/>
              </a:ext>
            </a:extLst>
          </p:cNvPr>
          <p:cNvSpPr>
            <a:spLocks noGrp="1"/>
          </p:cNvSpPr>
          <p:nvPr>
            <p:ph type="sldNum" sz="quarter" idx="12"/>
          </p:nvPr>
        </p:nvSpPr>
        <p:spPr/>
        <p:txBody>
          <a:bodyPr/>
          <a:lstStyle/>
          <a:p>
            <a:fld id="{371E1A98-4601-594D-9442-D940348AED3E}" type="slidenum">
              <a:rPr lang="en-US" smtClean="0"/>
              <a:t>‹#›</a:t>
            </a:fld>
            <a:endParaRPr lang="en-US"/>
          </a:p>
        </p:txBody>
      </p:sp>
    </p:spTree>
    <p:extLst>
      <p:ext uri="{BB962C8B-B14F-4D97-AF65-F5344CB8AC3E}">
        <p14:creationId xmlns:p14="http://schemas.microsoft.com/office/powerpoint/2010/main" val="1152668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358992-999D-EF47-89A3-82D6D8D20A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9C2714-31FC-EA41-9E91-9C14D2621F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0C553-84B0-384B-89EF-AE30AD538E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411ED-BFC6-C540-B770-64E1CEB336F8}" type="datetime1">
              <a:rPr lang="en-US" smtClean="0"/>
              <a:t>7/15/20</a:t>
            </a:fld>
            <a:endParaRPr lang="en-US"/>
          </a:p>
        </p:txBody>
      </p:sp>
      <p:sp>
        <p:nvSpPr>
          <p:cNvPr id="5" name="Footer Placeholder 4">
            <a:extLst>
              <a:ext uri="{FF2B5EF4-FFF2-40B4-BE49-F238E27FC236}">
                <a16:creationId xmlns:a16="http://schemas.microsoft.com/office/drawing/2014/main" id="{ADDF895A-7B1D-FC46-B64F-ADC862D5E1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0BBE2B-71AD-014D-AE59-7E383B418E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E1A98-4601-594D-9442-D940348AED3E}" type="slidenum">
              <a:rPr lang="en-US" smtClean="0"/>
              <a:t>‹#›</a:t>
            </a:fld>
            <a:endParaRPr lang="en-US"/>
          </a:p>
        </p:txBody>
      </p:sp>
    </p:spTree>
    <p:extLst>
      <p:ext uri="{BB962C8B-B14F-4D97-AF65-F5344CB8AC3E}">
        <p14:creationId xmlns:p14="http://schemas.microsoft.com/office/powerpoint/2010/main" val="1833421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hyperlink" Target="http://search.ebscohost.com/login.aspx?direct=true&amp;db=edb&amp;AN=114749882&amp;site=eds-live"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B81A31B-8614-D745-AD8C-76F3D9D6FFA6}"/>
              </a:ext>
            </a:extLst>
          </p:cNvPr>
          <p:cNvSpPr>
            <a:spLocks noGrp="1"/>
          </p:cNvSpPr>
          <p:nvPr>
            <p:ph type="ctrTitle"/>
          </p:nvPr>
        </p:nvSpPr>
        <p:spPr>
          <a:xfrm>
            <a:off x="1098468" y="885651"/>
            <a:ext cx="3229803" cy="4624603"/>
          </a:xfrm>
        </p:spPr>
        <p:txBody>
          <a:bodyPr vert="horz" lIns="91440" tIns="45720" rIns="91440" bIns="45720" rtlCol="0" anchor="ctr">
            <a:normAutofit/>
          </a:bodyPr>
          <a:lstStyle/>
          <a:p>
            <a:pPr algn="l"/>
            <a:r>
              <a:rPr lang="en-US" sz="4100" b="1" kern="1200">
                <a:solidFill>
                  <a:srgbClr val="FFFFFF"/>
                </a:solidFill>
                <a:latin typeface="+mj-lt"/>
                <a:ea typeface="+mj-ea"/>
                <a:cs typeface="+mj-cs"/>
              </a:rPr>
              <a:t>Twists and Turns: Paratubal Cysts &amp; Bilateral Fallopian Tube Torsion in Adolescents</a:t>
            </a:r>
          </a:p>
        </p:txBody>
      </p:sp>
      <p:sp>
        <p:nvSpPr>
          <p:cNvPr id="3" name="Subtitle 2">
            <a:extLst>
              <a:ext uri="{FF2B5EF4-FFF2-40B4-BE49-F238E27FC236}">
                <a16:creationId xmlns:a16="http://schemas.microsoft.com/office/drawing/2014/main" id="{19CC4AD9-BD76-5D4E-9CFF-736B0B8B1C87}"/>
              </a:ext>
            </a:extLst>
          </p:cNvPr>
          <p:cNvSpPr>
            <a:spLocks noGrp="1"/>
          </p:cNvSpPr>
          <p:nvPr>
            <p:ph type="subTitle" idx="1"/>
          </p:nvPr>
        </p:nvSpPr>
        <p:spPr>
          <a:xfrm>
            <a:off x="4978708" y="831567"/>
            <a:ext cx="6525220" cy="4856001"/>
          </a:xfrm>
        </p:spPr>
        <p:txBody>
          <a:bodyPr vert="horz" lIns="91440" tIns="45720" rIns="91440" bIns="45720" rtlCol="0" anchor="ctr">
            <a:normAutofit lnSpcReduction="10000"/>
          </a:bodyPr>
          <a:lstStyle/>
          <a:p>
            <a:endParaRPr lang="en-US" sz="1800" dirty="0"/>
          </a:p>
          <a:p>
            <a:r>
              <a:rPr lang="en-US" sz="1800" dirty="0"/>
              <a:t>Martha A. Halford, MS</a:t>
            </a:r>
            <a:r>
              <a:rPr lang="en-US" sz="1800" baseline="30000" dirty="0"/>
              <a:t>1</a:t>
            </a:r>
            <a:r>
              <a:rPr lang="en-US" sz="1800" dirty="0"/>
              <a:t>; Ashley C. Dodd, MS</a:t>
            </a:r>
            <a:r>
              <a:rPr lang="en-US" sz="1800" baseline="30000" dirty="0"/>
              <a:t>2</a:t>
            </a:r>
            <a:r>
              <a:rPr lang="en-US" sz="1800" dirty="0"/>
              <a:t>; Alexa Calfee, MD MPH</a:t>
            </a:r>
            <a:r>
              <a:rPr lang="en-US" sz="1800" baseline="30000" dirty="0"/>
              <a:t>3</a:t>
            </a:r>
            <a:r>
              <a:rPr lang="en-US" sz="1800" dirty="0"/>
              <a:t>; Ramona Phinehas, MD</a:t>
            </a:r>
            <a:r>
              <a:rPr lang="en-US" sz="1800" baseline="30000" dirty="0"/>
              <a:t>4</a:t>
            </a:r>
            <a:r>
              <a:rPr lang="en-US" sz="1800" dirty="0"/>
              <a:t>; Claudette Shephard, MD</a:t>
            </a:r>
            <a:r>
              <a:rPr lang="en-US" sz="1800" baseline="30000" dirty="0"/>
              <a:t>5</a:t>
            </a:r>
            <a:r>
              <a:rPr lang="en-US" sz="1800" dirty="0"/>
              <a:t> </a:t>
            </a:r>
          </a:p>
          <a:p>
            <a:pPr indent="-228600" algn="l">
              <a:buFont typeface="Arial" panose="020B0604020202020204" pitchFamily="34" charset="0"/>
              <a:buChar char="•"/>
            </a:pPr>
            <a:endParaRPr lang="en-US" sz="1300" dirty="0"/>
          </a:p>
          <a:p>
            <a:r>
              <a:rPr lang="en-US" sz="1400" b="1" dirty="0"/>
              <a:t>Author Affiliations :</a:t>
            </a:r>
          </a:p>
          <a:p>
            <a:r>
              <a:rPr lang="en-US" sz="1400" baseline="30000" dirty="0"/>
              <a:t>1-2 </a:t>
            </a:r>
            <a:r>
              <a:rPr lang="en-US" sz="1400" dirty="0"/>
              <a:t>College of Medicine</a:t>
            </a:r>
          </a:p>
          <a:p>
            <a:r>
              <a:rPr lang="en-US" sz="1400" dirty="0"/>
              <a:t>The University of Tennessee Health Science Center </a:t>
            </a:r>
          </a:p>
          <a:p>
            <a:r>
              <a:rPr lang="en-US" sz="1400" dirty="0"/>
              <a:t>Memphis, TN 38163</a:t>
            </a:r>
          </a:p>
          <a:p>
            <a:r>
              <a:rPr lang="en-US" sz="1400" dirty="0"/>
              <a:t> </a:t>
            </a:r>
          </a:p>
          <a:p>
            <a:r>
              <a:rPr lang="en-US" sz="1400" baseline="30000" dirty="0"/>
              <a:t>3-5 </a:t>
            </a:r>
            <a:r>
              <a:rPr lang="en-US" sz="1400" dirty="0"/>
              <a:t>Department of Obstetrics and Gynecology</a:t>
            </a:r>
          </a:p>
          <a:p>
            <a:r>
              <a:rPr lang="en-US" sz="1400" dirty="0"/>
              <a:t>The University of Tennessee Health Science Center</a:t>
            </a:r>
          </a:p>
          <a:p>
            <a:r>
              <a:rPr lang="en-US" sz="1400" dirty="0"/>
              <a:t>Memphis, TN 38163</a:t>
            </a:r>
          </a:p>
          <a:p>
            <a:endParaRPr lang="en-US" sz="1400" dirty="0"/>
          </a:p>
          <a:p>
            <a:r>
              <a:rPr lang="en-US" sz="1400" b="1" dirty="0"/>
              <a:t>Presenting Author Contact:</a:t>
            </a:r>
          </a:p>
          <a:p>
            <a:r>
              <a:rPr lang="en-US" sz="1400" dirty="0"/>
              <a:t>M. Anna Halford, MS</a:t>
            </a:r>
            <a:r>
              <a:rPr lang="en-US" sz="1400" baseline="30000" dirty="0"/>
              <a:t>1</a:t>
            </a:r>
            <a:r>
              <a:rPr lang="en-US" sz="1400" dirty="0"/>
              <a:t> </a:t>
            </a:r>
          </a:p>
          <a:p>
            <a:r>
              <a:rPr lang="en-US" sz="1400" dirty="0"/>
              <a:t>mhalfor3@uthsc.edu </a:t>
            </a:r>
          </a:p>
          <a:p>
            <a:pPr indent="-228600" algn="l">
              <a:buFont typeface="Arial" panose="020B0604020202020204" pitchFamily="34" charset="0"/>
              <a:buChar char="•"/>
            </a:pPr>
            <a:endParaRPr lang="en-US" sz="1300" dirty="0"/>
          </a:p>
        </p:txBody>
      </p:sp>
      <p:pic>
        <p:nvPicPr>
          <p:cNvPr id="4" name="Recorded Sound" descr="Recorded Sound">
            <a:hlinkClick r:id="" action="ppaction://media"/>
            <a:extLst>
              <a:ext uri="{FF2B5EF4-FFF2-40B4-BE49-F238E27FC236}">
                <a16:creationId xmlns:a16="http://schemas.microsoft.com/office/drawing/2014/main" id="{7AAD35C1-4D2B-2B48-A582-C270AE97FF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pic>
        <p:nvPicPr>
          <p:cNvPr id="5" name="Recorded Sound" descr="Recorded Sound">
            <a:hlinkClick r:id="" action="ppaction://media"/>
            <a:extLst>
              <a:ext uri="{FF2B5EF4-FFF2-40B4-BE49-F238E27FC236}">
                <a16:creationId xmlns:a16="http://schemas.microsoft.com/office/drawing/2014/main" id="{5E09AD0C-0C77-B947-9C47-FA3683AE032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6581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9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3A82016-301B-1041-964F-5E5B4C3FBA18}"/>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Discussion cont.  </a:t>
            </a:r>
          </a:p>
        </p:txBody>
      </p:sp>
      <p:sp>
        <p:nvSpPr>
          <p:cNvPr id="3" name="Content Placeholder 2">
            <a:extLst>
              <a:ext uri="{FF2B5EF4-FFF2-40B4-BE49-F238E27FC236}">
                <a16:creationId xmlns:a16="http://schemas.microsoft.com/office/drawing/2014/main" id="{A3A9706D-DBC7-E148-ACFE-691F0A537364}"/>
              </a:ext>
            </a:extLst>
          </p:cNvPr>
          <p:cNvSpPr>
            <a:spLocks noGrp="1"/>
          </p:cNvSpPr>
          <p:nvPr>
            <p:ph idx="1"/>
          </p:nvPr>
        </p:nvSpPr>
        <p:spPr>
          <a:xfrm>
            <a:off x="1367624" y="2490436"/>
            <a:ext cx="9708995" cy="3310757"/>
          </a:xfrm>
        </p:spPr>
        <p:txBody>
          <a:bodyPr anchor="ctr">
            <a:normAutofit/>
          </a:bodyPr>
          <a:lstStyle/>
          <a:p>
            <a:r>
              <a:rPr lang="en-US" sz="2400" dirty="0"/>
              <a:t>FTT is as rare as 1 in 1.5 million women.</a:t>
            </a:r>
            <a:r>
              <a:rPr lang="en-US" sz="2400" baseline="30000" dirty="0"/>
              <a:t>1</a:t>
            </a:r>
          </a:p>
          <a:p>
            <a:r>
              <a:rPr lang="en-US" sz="2400" dirty="0"/>
              <a:t>In pediatric populations FTT is more common due to longer </a:t>
            </a:r>
            <a:r>
              <a:rPr lang="en-US" sz="2400" dirty="0" err="1"/>
              <a:t>infundibulopelvic</a:t>
            </a:r>
            <a:r>
              <a:rPr lang="en-US" sz="2400" dirty="0"/>
              <a:t> ligament, less restraint of the pelvic ligaments, and hypermobility of the fallopian tube at this age.</a:t>
            </a:r>
            <a:r>
              <a:rPr lang="en-US" sz="2400" baseline="30000" dirty="0"/>
              <a:t>2 </a:t>
            </a:r>
          </a:p>
          <a:p>
            <a:r>
              <a:rPr lang="en-US" sz="2400" dirty="0"/>
              <a:t>In 2020, the rarity of FTT was demonstrated by a study reporting only 20 cases over 26 years at 5 different pediatric units, and none of these were bilateral FTT. </a:t>
            </a:r>
            <a:r>
              <a:rPr lang="en-US" sz="2400" baseline="30000" dirty="0"/>
              <a:t>3</a:t>
            </a:r>
          </a:p>
          <a:p>
            <a:r>
              <a:rPr lang="en-US" sz="2400" dirty="0"/>
              <a:t>The first case report of bilateral FTT was published in 2018. </a:t>
            </a:r>
          </a:p>
        </p:txBody>
      </p:sp>
      <p:sp>
        <p:nvSpPr>
          <p:cNvPr id="4" name="Footer Placeholder 3">
            <a:extLst>
              <a:ext uri="{FF2B5EF4-FFF2-40B4-BE49-F238E27FC236}">
                <a16:creationId xmlns:a16="http://schemas.microsoft.com/office/drawing/2014/main" id="{F8FAAFF4-95F5-F143-8C10-2D907A875492}"/>
              </a:ext>
            </a:extLst>
          </p:cNvPr>
          <p:cNvSpPr>
            <a:spLocks noGrp="1"/>
          </p:cNvSpPr>
          <p:nvPr>
            <p:ph type="ftr" sz="quarter" idx="11"/>
          </p:nvPr>
        </p:nvSpPr>
        <p:spPr>
          <a:xfrm>
            <a:off x="1119322" y="6217106"/>
            <a:ext cx="9957296" cy="485446"/>
          </a:xfrm>
        </p:spPr>
        <p:txBody>
          <a:bodyPr>
            <a:normAutofit fontScale="25000" lnSpcReduction="20000"/>
          </a:bodyPr>
          <a:lstStyle/>
          <a:p>
            <a:pPr marL="228600" indent="-228600" algn="l">
              <a:lnSpc>
                <a:spcPct val="90000"/>
              </a:lnSpc>
              <a:spcAft>
                <a:spcPts val="600"/>
              </a:spcAft>
              <a:buFont typeface="+mj-lt"/>
              <a:buAutoNum type="arabicPeriod"/>
            </a:pPr>
            <a:r>
              <a:rPr lang="en-US" sz="4800" dirty="0"/>
              <a:t>Webster KW, Scott SM, </a:t>
            </a:r>
            <a:r>
              <a:rPr lang="en-US" sz="4800" dirty="0" err="1"/>
              <a:t>Huguelet</a:t>
            </a:r>
            <a:r>
              <a:rPr lang="en-US" sz="4800" dirty="0"/>
              <a:t> PS. Clinical Predictors of Isolated Tubal Torsion: A Case Series. J </a:t>
            </a:r>
            <a:r>
              <a:rPr lang="en-US" sz="4800" dirty="0" err="1"/>
              <a:t>Pediatr</a:t>
            </a:r>
            <a:r>
              <a:rPr lang="en-US" sz="4800" dirty="0"/>
              <a:t> </a:t>
            </a:r>
            <a:r>
              <a:rPr lang="en-US" sz="4800" dirty="0" err="1"/>
              <a:t>Adolesc</a:t>
            </a:r>
            <a:r>
              <a:rPr lang="en-US" sz="4800" dirty="0"/>
              <a:t> Gynecol. 2017;30(5):578-581.</a:t>
            </a:r>
            <a:r>
              <a:rPr lang="en-US" sz="4800" dirty="0">
                <a:effectLst/>
              </a:rPr>
              <a:t> </a:t>
            </a:r>
          </a:p>
          <a:p>
            <a:pPr marL="228600" indent="-228600" algn="l">
              <a:lnSpc>
                <a:spcPct val="90000"/>
              </a:lnSpc>
              <a:spcAft>
                <a:spcPts val="600"/>
              </a:spcAft>
              <a:buFont typeface="+mj-lt"/>
              <a:buAutoNum type="arabicPeriod"/>
            </a:pPr>
            <a:r>
              <a:rPr lang="en-US" sz="4800" dirty="0"/>
              <a:t>Pepe F, </a:t>
            </a:r>
            <a:r>
              <a:rPr lang="en-US" sz="4800" dirty="0" err="1"/>
              <a:t>Panella</a:t>
            </a:r>
            <a:r>
              <a:rPr lang="en-US" sz="4800" dirty="0"/>
              <a:t> M, Pepe G et al (1986) </a:t>
            </a:r>
            <a:r>
              <a:rPr lang="en-US" sz="4800" dirty="0" err="1"/>
              <a:t>Paraovarian</a:t>
            </a:r>
            <a:r>
              <a:rPr lang="en-US" sz="4800" dirty="0"/>
              <a:t> tumors. Eur J </a:t>
            </a:r>
            <a:r>
              <a:rPr lang="en-US" sz="4800" dirty="0" err="1"/>
              <a:t>Gynaecol</a:t>
            </a:r>
            <a:r>
              <a:rPr lang="en-US" sz="4800" dirty="0"/>
              <a:t> Oncol 7(3):159–161</a:t>
            </a:r>
          </a:p>
          <a:p>
            <a:pPr marL="228600" indent="-228600" algn="l">
              <a:lnSpc>
                <a:spcPct val="90000"/>
              </a:lnSpc>
              <a:spcAft>
                <a:spcPts val="600"/>
              </a:spcAft>
              <a:buFont typeface="+mj-lt"/>
              <a:buAutoNum type="arabicPeriod"/>
            </a:pPr>
            <a:r>
              <a:rPr lang="en-US" sz="4800" dirty="0" err="1"/>
              <a:t>Bertozzi</a:t>
            </a:r>
            <a:r>
              <a:rPr lang="en-US" sz="4800" dirty="0"/>
              <a:t> M, </a:t>
            </a:r>
            <a:r>
              <a:rPr lang="en-US" sz="4800" dirty="0" err="1"/>
              <a:t>Noviello</a:t>
            </a:r>
            <a:r>
              <a:rPr lang="en-US" sz="4800" dirty="0"/>
              <a:t> C, Molinaro F, et al. Isolated fallopian tube torsion in pediatric age: An Italian multicenter retrospective study. Journal of Pediatric Surgery. 2020;55(4):711. http://</a:t>
            </a:r>
            <a:r>
              <a:rPr lang="en-US" sz="4800" dirty="0" err="1"/>
              <a:t>search.ebscohost.com.ezproxy.uthsc.edu</a:t>
            </a:r>
            <a:r>
              <a:rPr lang="en-US" sz="4800" dirty="0"/>
              <a:t>/</a:t>
            </a:r>
            <a:r>
              <a:rPr lang="en-US" sz="4800" dirty="0" err="1"/>
              <a:t>login.aspx?direct</a:t>
            </a:r>
            <a:r>
              <a:rPr lang="en-US" sz="4800" dirty="0"/>
              <a:t>=</a:t>
            </a:r>
            <a:r>
              <a:rPr lang="en-US" sz="4800" dirty="0" err="1"/>
              <a:t>true&amp;db</a:t>
            </a:r>
            <a:r>
              <a:rPr lang="en-US" sz="4800" dirty="0"/>
              <a:t>=</a:t>
            </a:r>
            <a:r>
              <a:rPr lang="en-US" sz="4800" dirty="0" err="1"/>
              <a:t>edo&amp;AN</a:t>
            </a:r>
            <a:r>
              <a:rPr lang="en-US" sz="4800" dirty="0"/>
              <a:t>=142560126&amp;site=eds-live. Accessed May 5, 2020.</a:t>
            </a:r>
          </a:p>
          <a:p>
            <a:pPr marL="228600" indent="-228600" algn="l">
              <a:lnSpc>
                <a:spcPct val="90000"/>
              </a:lnSpc>
              <a:spcAft>
                <a:spcPts val="600"/>
              </a:spcAft>
              <a:buFont typeface="+mj-lt"/>
              <a:buAutoNum type="arabicPeriod"/>
            </a:pPr>
            <a:endParaRPr lang="en-US" sz="300" dirty="0"/>
          </a:p>
          <a:p>
            <a:pPr marL="228600" indent="-228600" algn="l">
              <a:lnSpc>
                <a:spcPct val="90000"/>
              </a:lnSpc>
              <a:spcAft>
                <a:spcPts val="600"/>
              </a:spcAft>
              <a:buAutoNum type="arabicPeriod"/>
            </a:pPr>
            <a:endParaRPr lang="en-US" sz="300" dirty="0"/>
          </a:p>
        </p:txBody>
      </p:sp>
      <p:pic>
        <p:nvPicPr>
          <p:cNvPr id="5" name="Recorded Sound" descr="Recorded Sound">
            <a:hlinkClick r:id="" action="ppaction://media"/>
            <a:extLst>
              <a:ext uri="{FF2B5EF4-FFF2-40B4-BE49-F238E27FC236}">
                <a16:creationId xmlns:a16="http://schemas.microsoft.com/office/drawing/2014/main" id="{18D50FA8-5C30-9141-BEE1-853758CFDC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381" y="5739252"/>
            <a:ext cx="812800" cy="812800"/>
          </a:xfrm>
          <a:prstGeom prst="rect">
            <a:avLst/>
          </a:prstGeom>
        </p:spPr>
      </p:pic>
    </p:spTree>
    <p:extLst>
      <p:ext uri="{BB962C8B-B14F-4D97-AF65-F5344CB8AC3E}">
        <p14:creationId xmlns:p14="http://schemas.microsoft.com/office/powerpoint/2010/main" val="64224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D87E3D7-0DEF-474F-B87C-4B65E52D6E97}"/>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Discussion cont. </a:t>
            </a:r>
          </a:p>
        </p:txBody>
      </p:sp>
      <p:sp>
        <p:nvSpPr>
          <p:cNvPr id="3" name="Content Placeholder 2">
            <a:extLst>
              <a:ext uri="{FF2B5EF4-FFF2-40B4-BE49-F238E27FC236}">
                <a16:creationId xmlns:a16="http://schemas.microsoft.com/office/drawing/2014/main" id="{C592B9F4-F6AD-8142-9177-E778DD680112}"/>
              </a:ext>
            </a:extLst>
          </p:cNvPr>
          <p:cNvSpPr>
            <a:spLocks noGrp="1"/>
          </p:cNvSpPr>
          <p:nvPr>
            <p:ph idx="1"/>
          </p:nvPr>
        </p:nvSpPr>
        <p:spPr>
          <a:xfrm>
            <a:off x="1367624" y="2490436"/>
            <a:ext cx="9708995" cy="2625203"/>
          </a:xfrm>
        </p:spPr>
        <p:txBody>
          <a:bodyPr anchor="ctr">
            <a:normAutofit/>
          </a:bodyPr>
          <a:lstStyle/>
          <a:p>
            <a:r>
              <a:rPr lang="en-US" sz="2400" dirty="0"/>
              <a:t>The major risk factor for FTT is an associated pathology. The pathologies observed were hydrosalpinx, paratubal cysts, and ovarian cysts. Although some observed cases were without identifiable pathology. </a:t>
            </a:r>
          </a:p>
          <a:p>
            <a:r>
              <a:rPr lang="en-US" sz="2400" dirty="0"/>
              <a:t>Also implicated, are sudden body changes and participation in sports. However, there are limitations in strongly associating FTT and sports due to very small sample sizes. </a:t>
            </a:r>
          </a:p>
        </p:txBody>
      </p:sp>
      <p:sp>
        <p:nvSpPr>
          <p:cNvPr id="4" name="Footer Placeholder 3">
            <a:extLst>
              <a:ext uri="{FF2B5EF4-FFF2-40B4-BE49-F238E27FC236}">
                <a16:creationId xmlns:a16="http://schemas.microsoft.com/office/drawing/2014/main" id="{87454C73-8AEE-A849-A70A-65734BB630B3}"/>
              </a:ext>
            </a:extLst>
          </p:cNvPr>
          <p:cNvSpPr>
            <a:spLocks noGrp="1"/>
          </p:cNvSpPr>
          <p:nvPr>
            <p:ph type="ftr" sz="quarter" idx="11"/>
          </p:nvPr>
        </p:nvSpPr>
        <p:spPr>
          <a:xfrm>
            <a:off x="1115381" y="5316543"/>
            <a:ext cx="10107822" cy="1541457"/>
          </a:xfrm>
        </p:spPr>
        <p:txBody>
          <a:bodyPr>
            <a:normAutofit/>
          </a:bodyPr>
          <a:lstStyle/>
          <a:p>
            <a:pPr marL="228600" indent="-228600" algn="l">
              <a:lnSpc>
                <a:spcPct val="90000"/>
              </a:lnSpc>
              <a:spcAft>
                <a:spcPts val="600"/>
              </a:spcAft>
              <a:buFont typeface="+mj-lt"/>
              <a:buAutoNum type="arabicPeriod"/>
            </a:pPr>
            <a:r>
              <a:rPr lang="en-US" sz="1500" dirty="0" err="1"/>
              <a:t>Bertozzi</a:t>
            </a:r>
            <a:r>
              <a:rPr lang="en-US" sz="1500" dirty="0"/>
              <a:t> M, </a:t>
            </a:r>
            <a:r>
              <a:rPr lang="en-US" sz="1500" dirty="0" err="1"/>
              <a:t>Noviello</a:t>
            </a:r>
            <a:r>
              <a:rPr lang="en-US" sz="1500" dirty="0"/>
              <a:t> C, Molinaro F, et al. Isolated fallopian tube torsion in pediatric age: An Italian multicenter retrospective study. Journal of Pediatric Surgery. 2020;55(4):711. http://</a:t>
            </a:r>
            <a:r>
              <a:rPr lang="en-US" sz="1500" dirty="0" err="1"/>
              <a:t>search.ebscohost.com.ezproxy.uthsc.edu</a:t>
            </a:r>
            <a:r>
              <a:rPr lang="en-US" sz="1500" dirty="0"/>
              <a:t>/</a:t>
            </a:r>
            <a:r>
              <a:rPr lang="en-US" sz="1500" dirty="0" err="1"/>
              <a:t>login.aspx?direct</a:t>
            </a:r>
            <a:r>
              <a:rPr lang="en-US" sz="1500" dirty="0"/>
              <a:t>=</a:t>
            </a:r>
            <a:r>
              <a:rPr lang="en-US" sz="1500" dirty="0" err="1"/>
              <a:t>true&amp;db</a:t>
            </a:r>
            <a:r>
              <a:rPr lang="en-US" sz="1500" dirty="0"/>
              <a:t>=</a:t>
            </a:r>
            <a:r>
              <a:rPr lang="en-US" sz="1500" dirty="0" err="1"/>
              <a:t>edo&amp;AN</a:t>
            </a:r>
            <a:r>
              <a:rPr lang="en-US" sz="1500" dirty="0"/>
              <a:t>=142560126&amp;site=eds-live. Accessed May 5, 2020.</a:t>
            </a:r>
          </a:p>
          <a:p>
            <a:pPr marL="228600" indent="-228600" algn="l">
              <a:lnSpc>
                <a:spcPct val="90000"/>
              </a:lnSpc>
              <a:spcAft>
                <a:spcPts val="600"/>
              </a:spcAft>
              <a:buFont typeface="+mj-lt"/>
              <a:buAutoNum type="arabicPeriod"/>
            </a:pPr>
            <a:r>
              <a:rPr lang="en-US" sz="1500" dirty="0"/>
              <a:t>Romano M( 1 ), </a:t>
            </a:r>
            <a:r>
              <a:rPr lang="en-US" sz="1500" dirty="0" err="1"/>
              <a:t>Noviello</a:t>
            </a:r>
            <a:r>
              <a:rPr lang="en-US" sz="1500" dirty="0"/>
              <a:t> C( 1 ), Martino A( 1 ), et al. A possible association between sports and isolated fallopian tube torsion in children and adolescent females. Gynecological Endocrinology. 31(9):688-692. doi:10.3109/09513590.2015.1056144.</a:t>
            </a:r>
          </a:p>
          <a:p>
            <a:pPr algn="l">
              <a:lnSpc>
                <a:spcPct val="90000"/>
              </a:lnSpc>
              <a:spcAft>
                <a:spcPts val="600"/>
              </a:spcAft>
            </a:pPr>
            <a:endParaRPr lang="en-US" sz="300" dirty="0"/>
          </a:p>
          <a:p>
            <a:pPr algn="l">
              <a:lnSpc>
                <a:spcPct val="90000"/>
              </a:lnSpc>
              <a:spcAft>
                <a:spcPts val="600"/>
              </a:spcAft>
            </a:pPr>
            <a:endParaRPr lang="en-US" sz="300" dirty="0"/>
          </a:p>
        </p:txBody>
      </p:sp>
      <p:pic>
        <p:nvPicPr>
          <p:cNvPr id="5" name="Recorded Sound" descr="Recorded Sound">
            <a:hlinkClick r:id="" action="ppaction://media"/>
            <a:extLst>
              <a:ext uri="{FF2B5EF4-FFF2-40B4-BE49-F238E27FC236}">
                <a16:creationId xmlns:a16="http://schemas.microsoft.com/office/drawing/2014/main" id="{1FD5FCDA-E1F2-DF43-B1FE-5DBD317325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95286" y="5022503"/>
            <a:ext cx="812800" cy="812800"/>
          </a:xfrm>
          <a:prstGeom prst="rect">
            <a:avLst/>
          </a:prstGeom>
        </p:spPr>
      </p:pic>
    </p:spTree>
    <p:extLst>
      <p:ext uri="{BB962C8B-B14F-4D97-AF65-F5344CB8AC3E}">
        <p14:creationId xmlns:p14="http://schemas.microsoft.com/office/powerpoint/2010/main" val="273376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2055B94-FA39-204E-93F4-0063D1D610DD}"/>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Discussion cont. </a:t>
            </a:r>
          </a:p>
        </p:txBody>
      </p:sp>
      <p:sp>
        <p:nvSpPr>
          <p:cNvPr id="3" name="Content Placeholder 2">
            <a:extLst>
              <a:ext uri="{FF2B5EF4-FFF2-40B4-BE49-F238E27FC236}">
                <a16:creationId xmlns:a16="http://schemas.microsoft.com/office/drawing/2014/main" id="{1C275C87-0E5B-F548-ABBD-D7FEACCF98BE}"/>
              </a:ext>
            </a:extLst>
          </p:cNvPr>
          <p:cNvSpPr>
            <a:spLocks noGrp="1"/>
          </p:cNvSpPr>
          <p:nvPr>
            <p:ph idx="1"/>
          </p:nvPr>
        </p:nvSpPr>
        <p:spPr>
          <a:xfrm>
            <a:off x="1367624" y="2490436"/>
            <a:ext cx="9708995" cy="2605999"/>
          </a:xfrm>
        </p:spPr>
        <p:txBody>
          <a:bodyPr anchor="ctr">
            <a:normAutofit fontScale="92500" lnSpcReduction="20000"/>
          </a:bodyPr>
          <a:lstStyle/>
          <a:p>
            <a:r>
              <a:rPr lang="en-US" sz="2200" dirty="0"/>
              <a:t>In all cases of FTT reviewed, the patient presented with acute abdominal pain. The majority of cases also reported nausea and vomiting and leukocytosis was observed in most cases.</a:t>
            </a:r>
            <a:r>
              <a:rPr lang="en-US" sz="2200" baseline="30000" dirty="0"/>
              <a:t>1, 2, 3</a:t>
            </a:r>
            <a:r>
              <a:rPr lang="en-US" sz="2200" dirty="0"/>
              <a:t>   </a:t>
            </a:r>
          </a:p>
          <a:p>
            <a:r>
              <a:rPr lang="en-US" sz="2200" dirty="0"/>
              <a:t>A radiologic evaluation of 10 cases of surgically proven FTT reported that the first imaging that should be obtained is ultrasonography, and follow up imaging with CT if needed. However, in this study, only half of the patients had CT and only 3 of those should a dilated tubular structure. </a:t>
            </a:r>
            <a:r>
              <a:rPr lang="en-US" sz="2200" baseline="30000" dirty="0"/>
              <a:t>4</a:t>
            </a:r>
            <a:endParaRPr lang="en-US" sz="2200" dirty="0"/>
          </a:p>
          <a:p>
            <a:r>
              <a:rPr lang="en-US" sz="2200" dirty="0"/>
              <a:t>In our case, as well as other studies, imaging modalities remains rather non-specific for fallopian tube torsion, therefore direct visualization with diagnostic laparoscopy remains the gold standard in treatment at this time.</a:t>
            </a:r>
            <a:r>
              <a:rPr lang="en-US" sz="2200" baseline="30000" dirty="0"/>
              <a:t>5</a:t>
            </a:r>
            <a:r>
              <a:rPr lang="en-US" sz="2200" dirty="0"/>
              <a:t> </a:t>
            </a:r>
          </a:p>
        </p:txBody>
      </p:sp>
      <p:sp>
        <p:nvSpPr>
          <p:cNvPr id="4" name="Footer Placeholder 3">
            <a:extLst>
              <a:ext uri="{FF2B5EF4-FFF2-40B4-BE49-F238E27FC236}">
                <a16:creationId xmlns:a16="http://schemas.microsoft.com/office/drawing/2014/main" id="{DEF6FE98-C274-4940-8688-BEE5257D7365}"/>
              </a:ext>
            </a:extLst>
          </p:cNvPr>
          <p:cNvSpPr>
            <a:spLocks noGrp="1"/>
          </p:cNvSpPr>
          <p:nvPr>
            <p:ph type="ftr" sz="quarter" idx="11"/>
          </p:nvPr>
        </p:nvSpPr>
        <p:spPr>
          <a:xfrm>
            <a:off x="1115381" y="5674659"/>
            <a:ext cx="9961237" cy="1027893"/>
          </a:xfrm>
        </p:spPr>
        <p:txBody>
          <a:bodyPr>
            <a:normAutofit fontScale="25000" lnSpcReduction="20000"/>
          </a:bodyPr>
          <a:lstStyle/>
          <a:p>
            <a:pPr marL="228600" indent="-228600" algn="l">
              <a:lnSpc>
                <a:spcPct val="90000"/>
              </a:lnSpc>
              <a:spcAft>
                <a:spcPts val="600"/>
              </a:spcAft>
              <a:buFont typeface="+mj-lt"/>
              <a:buAutoNum type="arabicPeriod"/>
            </a:pPr>
            <a:r>
              <a:rPr lang="en-US" sz="4800" dirty="0"/>
              <a:t> Webster KW, Scott SM, </a:t>
            </a:r>
            <a:r>
              <a:rPr lang="en-US" sz="4800" dirty="0" err="1"/>
              <a:t>Huguelet</a:t>
            </a:r>
            <a:r>
              <a:rPr lang="en-US" sz="4800" dirty="0"/>
              <a:t> PS. Clinical Predictors of Isolated Tubal Torsion: A Case Series. J </a:t>
            </a:r>
            <a:r>
              <a:rPr lang="en-US" sz="4800" dirty="0" err="1"/>
              <a:t>Pediatr</a:t>
            </a:r>
            <a:r>
              <a:rPr lang="en-US" sz="4800" dirty="0"/>
              <a:t> </a:t>
            </a:r>
            <a:r>
              <a:rPr lang="en-US" sz="4800" dirty="0" err="1"/>
              <a:t>Adolesc</a:t>
            </a:r>
            <a:r>
              <a:rPr lang="en-US" sz="4800" dirty="0"/>
              <a:t> Gynecol. 2017;30(5):578-581.</a:t>
            </a:r>
          </a:p>
          <a:p>
            <a:pPr marL="228600" indent="-228600" algn="l">
              <a:lnSpc>
                <a:spcPct val="90000"/>
              </a:lnSpc>
              <a:spcAft>
                <a:spcPts val="600"/>
              </a:spcAft>
              <a:buFont typeface="+mj-lt"/>
              <a:buAutoNum type="arabicPeriod"/>
            </a:pPr>
            <a:r>
              <a:rPr lang="en-US" sz="4800" dirty="0"/>
              <a:t>Provost RW. Torsion of the Normal Fallopian Tube. Obstetrics &amp; Gynecology. 1972;39(1):80. </a:t>
            </a:r>
            <a:r>
              <a:rPr lang="en-US" sz="4800" dirty="0">
                <a:hlinkClick r:id="rId4"/>
              </a:rPr>
              <a:t>http://search.ebscohost.com/login.aspx?direct=true&amp;db=edb&amp;AN=114749882&amp;site=eds-live</a:t>
            </a:r>
            <a:endParaRPr lang="en-US" sz="4800" dirty="0"/>
          </a:p>
          <a:p>
            <a:pPr marL="228600" indent="-228600" algn="l">
              <a:lnSpc>
                <a:spcPct val="90000"/>
              </a:lnSpc>
              <a:spcAft>
                <a:spcPts val="600"/>
              </a:spcAft>
              <a:buFont typeface="+mj-lt"/>
              <a:buAutoNum type="arabicPeriod"/>
            </a:pPr>
            <a:r>
              <a:rPr lang="en-US" sz="4800" dirty="0" err="1"/>
              <a:t>Bertozzi</a:t>
            </a:r>
            <a:r>
              <a:rPr lang="en-US" sz="4800" dirty="0"/>
              <a:t> M, </a:t>
            </a:r>
            <a:r>
              <a:rPr lang="en-US" sz="4800" dirty="0" err="1"/>
              <a:t>Noviello</a:t>
            </a:r>
            <a:r>
              <a:rPr lang="en-US" sz="4800" dirty="0"/>
              <a:t> C, Molinaro F, et al. Isolated fallopian tube torsion in pediatric age: An Italian multicenter retrospective study. Journal of Pediatric Surgery. 2020;55(4):711. http://</a:t>
            </a:r>
            <a:r>
              <a:rPr lang="en-US" sz="4800" dirty="0" err="1"/>
              <a:t>search.ebscohost.com.ezproxy.uthsc.edu</a:t>
            </a:r>
            <a:r>
              <a:rPr lang="en-US" sz="4800" dirty="0"/>
              <a:t>/</a:t>
            </a:r>
            <a:r>
              <a:rPr lang="en-US" sz="4800" dirty="0" err="1"/>
              <a:t>login.aspx?direct</a:t>
            </a:r>
            <a:r>
              <a:rPr lang="en-US" sz="4800" dirty="0"/>
              <a:t>=</a:t>
            </a:r>
            <a:r>
              <a:rPr lang="en-US" sz="4800" dirty="0" err="1"/>
              <a:t>true&amp;db</a:t>
            </a:r>
            <a:r>
              <a:rPr lang="en-US" sz="4800" dirty="0"/>
              <a:t>=</a:t>
            </a:r>
            <a:r>
              <a:rPr lang="en-US" sz="4800" dirty="0" err="1"/>
              <a:t>edo&amp;AN</a:t>
            </a:r>
            <a:r>
              <a:rPr lang="en-US" sz="4800" dirty="0"/>
              <a:t>=142560126&amp;site=eds-live. Accessed May 5, 2020.</a:t>
            </a:r>
          </a:p>
          <a:p>
            <a:pPr marL="228600" indent="-228600" algn="l">
              <a:lnSpc>
                <a:spcPct val="90000"/>
              </a:lnSpc>
              <a:spcAft>
                <a:spcPts val="600"/>
              </a:spcAft>
              <a:buFont typeface="+mj-lt"/>
              <a:buAutoNum type="arabicPeriod"/>
            </a:pPr>
            <a:r>
              <a:rPr lang="en-US" sz="4800" dirty="0"/>
              <a:t>Narayanan S, </a:t>
            </a:r>
            <a:r>
              <a:rPr lang="en-US" sz="4800" dirty="0" err="1"/>
              <a:t>Bandarkar</a:t>
            </a:r>
            <a:r>
              <a:rPr lang="en-US" sz="4800" dirty="0"/>
              <a:t> A, </a:t>
            </a:r>
            <a:r>
              <a:rPr lang="en-US" sz="4800" dirty="0" err="1"/>
              <a:t>Bulas</a:t>
            </a:r>
            <a:r>
              <a:rPr lang="en-US" sz="4800" dirty="0"/>
              <a:t> DI. Fallopian tube torsion in the pediatric age group: radiologic evaluation. Journal of ultrasound in medicine : official journal of the American Institute of Ultrasound in Medicine. 2014;33(9):1697-1704. doi:10.7863/ultra.33.9.1697.</a:t>
            </a:r>
          </a:p>
          <a:p>
            <a:pPr marL="228600" indent="-228600" algn="l">
              <a:lnSpc>
                <a:spcPct val="90000"/>
              </a:lnSpc>
              <a:spcAft>
                <a:spcPts val="600"/>
              </a:spcAft>
              <a:buFont typeface="+mj-lt"/>
              <a:buAutoNum type="arabicPeriod"/>
            </a:pPr>
            <a:r>
              <a:rPr lang="en-US" sz="4800" dirty="0" err="1"/>
              <a:t>Muolokwu</a:t>
            </a:r>
            <a:r>
              <a:rPr lang="en-US" sz="4800" dirty="0"/>
              <a:t> E, Sanchez J, </a:t>
            </a:r>
            <a:r>
              <a:rPr lang="en-US" sz="4800" dirty="0" err="1"/>
              <a:t>Bercaw</a:t>
            </a:r>
            <a:r>
              <a:rPr lang="en-US" sz="4800" dirty="0"/>
              <a:t> JL, et al: The incidence and surgical management of paratubal cysts in a pediatric and adolescent population. J </a:t>
            </a:r>
            <a:r>
              <a:rPr lang="en-US" sz="4800" dirty="0" err="1"/>
              <a:t>Pediatr</a:t>
            </a:r>
            <a:r>
              <a:rPr lang="en-US" sz="4800" dirty="0"/>
              <a:t> Surg. 2011;46(11):2161-2163.</a:t>
            </a:r>
          </a:p>
          <a:p>
            <a:pPr marL="228600" indent="-228600" algn="l">
              <a:lnSpc>
                <a:spcPct val="90000"/>
              </a:lnSpc>
              <a:spcAft>
                <a:spcPts val="600"/>
              </a:spcAft>
              <a:buFont typeface="+mj-lt"/>
              <a:buAutoNum type="arabicPeriod"/>
            </a:pPr>
            <a:endParaRPr lang="en-US" sz="300" dirty="0"/>
          </a:p>
          <a:p>
            <a:pPr marL="228600" indent="-228600" algn="l">
              <a:lnSpc>
                <a:spcPct val="90000"/>
              </a:lnSpc>
              <a:spcAft>
                <a:spcPts val="600"/>
              </a:spcAft>
              <a:buFont typeface="+mj-lt"/>
              <a:buAutoNum type="arabicPeriod"/>
            </a:pPr>
            <a:endParaRPr lang="en-US" sz="300" dirty="0"/>
          </a:p>
          <a:p>
            <a:pPr algn="l">
              <a:lnSpc>
                <a:spcPct val="90000"/>
              </a:lnSpc>
              <a:spcAft>
                <a:spcPts val="600"/>
              </a:spcAft>
            </a:pPr>
            <a:endParaRPr lang="en-US" sz="300" dirty="0"/>
          </a:p>
        </p:txBody>
      </p:sp>
      <p:pic>
        <p:nvPicPr>
          <p:cNvPr id="5" name="Recorded Sound" descr="Recorded Sound">
            <a:hlinkClick r:id="" action="ppaction://media"/>
            <a:extLst>
              <a:ext uri="{FF2B5EF4-FFF2-40B4-BE49-F238E27FC236}">
                <a16:creationId xmlns:a16="http://schemas.microsoft.com/office/drawing/2014/main" id="{E5732DF8-5D2F-5547-8156-F06E6336E9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1424" y="5727259"/>
            <a:ext cx="812800" cy="812800"/>
          </a:xfrm>
          <a:prstGeom prst="rect">
            <a:avLst/>
          </a:prstGeom>
        </p:spPr>
      </p:pic>
    </p:spTree>
    <p:extLst>
      <p:ext uri="{BB962C8B-B14F-4D97-AF65-F5344CB8AC3E}">
        <p14:creationId xmlns:p14="http://schemas.microsoft.com/office/powerpoint/2010/main" val="410345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77465F0-145E-C245-BC4C-0D84F37D1E28}"/>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Discussion cont. </a:t>
            </a:r>
          </a:p>
        </p:txBody>
      </p:sp>
      <p:sp>
        <p:nvSpPr>
          <p:cNvPr id="3" name="Content Placeholder 2">
            <a:extLst>
              <a:ext uri="{FF2B5EF4-FFF2-40B4-BE49-F238E27FC236}">
                <a16:creationId xmlns:a16="http://schemas.microsoft.com/office/drawing/2014/main" id="{4941AEDD-B345-1D4A-89D2-7FE35706C47A}"/>
              </a:ext>
            </a:extLst>
          </p:cNvPr>
          <p:cNvSpPr>
            <a:spLocks noGrp="1"/>
          </p:cNvSpPr>
          <p:nvPr>
            <p:ph idx="1"/>
          </p:nvPr>
        </p:nvSpPr>
        <p:spPr>
          <a:xfrm>
            <a:off x="1367624" y="2177170"/>
            <a:ext cx="9708995" cy="3349571"/>
          </a:xfrm>
        </p:spPr>
        <p:txBody>
          <a:bodyPr anchor="ctr">
            <a:normAutofit/>
          </a:bodyPr>
          <a:lstStyle/>
          <a:p>
            <a:r>
              <a:rPr lang="en-US" sz="2400" dirty="0"/>
              <a:t>Management of FTT is controversial between salpingectomy vs a more conservative approach of detorsion. Salpingectomy is more common if there is concurrent ovarian pathology. In all reviewed cases, except one, FTT secondary to paratubal cysts was repaired with salpingectomy. </a:t>
            </a:r>
          </a:p>
          <a:p>
            <a:r>
              <a:rPr lang="en-US" sz="2400" dirty="0"/>
              <a:t>One study did maintain they would suggest salpingectomy if the level of damage resulted in significant scaring, which is in contrast to the current recommendation for ovarian torsion, when salvaging the ovary is of high importance due to known morbidities that are associated with loss of ovarian function at a young age. </a:t>
            </a:r>
          </a:p>
        </p:txBody>
      </p:sp>
      <p:sp>
        <p:nvSpPr>
          <p:cNvPr id="4" name="Footer Placeholder 3">
            <a:extLst>
              <a:ext uri="{FF2B5EF4-FFF2-40B4-BE49-F238E27FC236}">
                <a16:creationId xmlns:a16="http://schemas.microsoft.com/office/drawing/2014/main" id="{EE2C2C48-25A5-3247-9D4B-A9CF669AE0B1}"/>
              </a:ext>
            </a:extLst>
          </p:cNvPr>
          <p:cNvSpPr>
            <a:spLocks noGrp="1"/>
          </p:cNvSpPr>
          <p:nvPr>
            <p:ph type="ftr" sz="quarter" idx="11"/>
          </p:nvPr>
        </p:nvSpPr>
        <p:spPr>
          <a:xfrm>
            <a:off x="1119322" y="6057609"/>
            <a:ext cx="10103880" cy="644944"/>
          </a:xfrm>
        </p:spPr>
        <p:txBody>
          <a:bodyPr>
            <a:normAutofit fontScale="25000" lnSpcReduction="20000"/>
          </a:bodyPr>
          <a:lstStyle/>
          <a:p>
            <a:pPr marL="228600" indent="-228600" algn="l">
              <a:lnSpc>
                <a:spcPct val="90000"/>
              </a:lnSpc>
              <a:spcAft>
                <a:spcPts val="600"/>
              </a:spcAft>
              <a:buFont typeface="+mj-lt"/>
              <a:buAutoNum type="arabicPeriod"/>
            </a:pPr>
            <a:r>
              <a:rPr lang="en-US" sz="4800" dirty="0" err="1"/>
              <a:t>Bertozzi</a:t>
            </a:r>
            <a:r>
              <a:rPr lang="en-US" sz="4800" dirty="0"/>
              <a:t> M, </a:t>
            </a:r>
            <a:r>
              <a:rPr lang="en-US" sz="4800" dirty="0" err="1"/>
              <a:t>Noviello</a:t>
            </a:r>
            <a:r>
              <a:rPr lang="en-US" sz="4800" dirty="0"/>
              <a:t> C, Molinaro F, et al. Isolated fallopian tube torsion in pediatric age: An Italian multicenter retrospective study. Journal of Pediatric Surgery. 2020;55(4):711. http://</a:t>
            </a:r>
            <a:r>
              <a:rPr lang="en-US" sz="4800" dirty="0" err="1"/>
              <a:t>search.ebscohost.com.ezproxy.uthsc.edu</a:t>
            </a:r>
            <a:r>
              <a:rPr lang="en-US" sz="4800" dirty="0"/>
              <a:t>/</a:t>
            </a:r>
            <a:r>
              <a:rPr lang="en-US" sz="4800" dirty="0" err="1"/>
              <a:t>login.aspx?direct</a:t>
            </a:r>
            <a:r>
              <a:rPr lang="en-US" sz="4800" dirty="0"/>
              <a:t>=</a:t>
            </a:r>
            <a:r>
              <a:rPr lang="en-US" sz="4800" dirty="0" err="1"/>
              <a:t>true&amp;db</a:t>
            </a:r>
            <a:r>
              <a:rPr lang="en-US" sz="4800" dirty="0"/>
              <a:t>=</a:t>
            </a:r>
            <a:r>
              <a:rPr lang="en-US" sz="4800" dirty="0" err="1"/>
              <a:t>edo&amp;AN</a:t>
            </a:r>
            <a:r>
              <a:rPr lang="en-US" sz="4800" dirty="0"/>
              <a:t>=142560126&amp;site=eds-live. Accessed May 5, 2020.</a:t>
            </a:r>
          </a:p>
          <a:p>
            <a:pPr marL="228600" indent="-228600" algn="l">
              <a:lnSpc>
                <a:spcPct val="90000"/>
              </a:lnSpc>
              <a:spcAft>
                <a:spcPts val="600"/>
              </a:spcAft>
              <a:buFont typeface="+mj-lt"/>
              <a:buAutoNum type="arabicPeriod"/>
            </a:pPr>
            <a:r>
              <a:rPr lang="en-US" sz="4800" dirty="0"/>
              <a:t>Casey RK, </a:t>
            </a:r>
            <a:r>
              <a:rPr lang="en-US" sz="4800" dirty="0" err="1"/>
              <a:t>Damle</a:t>
            </a:r>
            <a:r>
              <a:rPr lang="en-US" sz="4800" dirty="0"/>
              <a:t> LF, Gomez-Lobo V. Isolated Fallopian Tube Torsion in Pediatric and Adolescent Females: A Retrospective Review of 15 cases at a Single Institution. Journal of Pediatric and Adolescent Gynecology. 2013;26(3):189-192. doi:10.1016/j.jpag.2013.02.010.</a:t>
            </a:r>
          </a:p>
          <a:p>
            <a:pPr marL="228600" indent="-228600" algn="l">
              <a:lnSpc>
                <a:spcPct val="90000"/>
              </a:lnSpc>
              <a:spcAft>
                <a:spcPts val="600"/>
              </a:spcAft>
              <a:buFont typeface="+mj-lt"/>
              <a:buAutoNum type="arabicPeriod"/>
            </a:pPr>
            <a:r>
              <a:rPr lang="en-US" sz="4800" dirty="0" err="1"/>
              <a:t>Berlanda</a:t>
            </a:r>
            <a:r>
              <a:rPr lang="en-US" sz="4800" dirty="0"/>
              <a:t> N, Bianchi S, </a:t>
            </a:r>
            <a:r>
              <a:rPr lang="en-US" sz="4800" dirty="0" err="1"/>
              <a:t>Caroggio</a:t>
            </a:r>
            <a:r>
              <a:rPr lang="en-US" sz="4800" dirty="0"/>
              <a:t> CF, </a:t>
            </a:r>
            <a:r>
              <a:rPr lang="en-US" sz="4800" dirty="0" err="1"/>
              <a:t>Ciappina</a:t>
            </a:r>
            <a:r>
              <a:rPr lang="en-US" sz="4800" dirty="0"/>
              <a:t> N, </a:t>
            </a:r>
            <a:r>
              <a:rPr lang="en-US" sz="4800" dirty="0" err="1"/>
              <a:t>Bulfoni</a:t>
            </a:r>
            <a:r>
              <a:rPr lang="en-US" sz="4800" dirty="0"/>
              <a:t> A, Fedele L. Laparoscopic tubal salvage in an adolescent girl with bilateral isolated tubal torsion. CLINICAL AND EXPERIMENTAL OBSTETRICS &amp; GYNECOLOGY. 2018;45(1):143-146. doi:10.12891/ceog4247.2018.</a:t>
            </a:r>
          </a:p>
          <a:p>
            <a:pPr algn="l">
              <a:lnSpc>
                <a:spcPct val="90000"/>
              </a:lnSpc>
              <a:spcAft>
                <a:spcPts val="600"/>
              </a:spcAft>
            </a:pPr>
            <a:endParaRPr lang="en-US" sz="300" dirty="0"/>
          </a:p>
          <a:p>
            <a:pPr algn="l">
              <a:lnSpc>
                <a:spcPct val="90000"/>
              </a:lnSpc>
              <a:spcAft>
                <a:spcPts val="600"/>
              </a:spcAft>
            </a:pPr>
            <a:endParaRPr lang="en-US" sz="300" dirty="0"/>
          </a:p>
        </p:txBody>
      </p:sp>
      <p:pic>
        <p:nvPicPr>
          <p:cNvPr id="5" name="Recorded Sound" descr="Recorded Sound">
            <a:hlinkClick r:id="" action="ppaction://media"/>
            <a:extLst>
              <a:ext uri="{FF2B5EF4-FFF2-40B4-BE49-F238E27FC236}">
                <a16:creationId xmlns:a16="http://schemas.microsoft.com/office/drawing/2014/main" id="{A7A87C7D-885C-E24E-8E70-0C45983C70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67624" y="5353118"/>
            <a:ext cx="812800" cy="812800"/>
          </a:xfrm>
          <a:prstGeom prst="rect">
            <a:avLst/>
          </a:prstGeom>
        </p:spPr>
      </p:pic>
    </p:spTree>
    <p:extLst>
      <p:ext uri="{BB962C8B-B14F-4D97-AF65-F5344CB8AC3E}">
        <p14:creationId xmlns:p14="http://schemas.microsoft.com/office/powerpoint/2010/main" val="61452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4A58A52-2BE4-4C48-A5DE-C0FF7C05B10E}"/>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Conclusion</a:t>
            </a:r>
          </a:p>
        </p:txBody>
      </p:sp>
      <p:sp>
        <p:nvSpPr>
          <p:cNvPr id="3" name="Content Placeholder 2">
            <a:extLst>
              <a:ext uri="{FF2B5EF4-FFF2-40B4-BE49-F238E27FC236}">
                <a16:creationId xmlns:a16="http://schemas.microsoft.com/office/drawing/2014/main" id="{168F1080-8264-2541-AA34-5EDA925FB0F6}"/>
              </a:ext>
            </a:extLst>
          </p:cNvPr>
          <p:cNvSpPr>
            <a:spLocks noGrp="1"/>
          </p:cNvSpPr>
          <p:nvPr>
            <p:ph idx="1"/>
          </p:nvPr>
        </p:nvSpPr>
        <p:spPr>
          <a:xfrm>
            <a:off x="1367624" y="2490436"/>
            <a:ext cx="9708995" cy="3567173"/>
          </a:xfrm>
        </p:spPr>
        <p:txBody>
          <a:bodyPr anchor="ctr">
            <a:normAutofit/>
          </a:bodyPr>
          <a:lstStyle/>
          <a:p>
            <a:r>
              <a:rPr lang="en-US" sz="2400" dirty="0"/>
              <a:t>It is paramount to highlight the importance of having a high clinical suspicion of FTT within pediatric and adolescent populations presenting with abdominal pain. </a:t>
            </a:r>
          </a:p>
          <a:p>
            <a:r>
              <a:rPr lang="en-US" sz="2400" dirty="0"/>
              <a:t>Visualization of dilated fallopian tube in the presence of normal sized ovaries with intact blood flow should be concerning for fallopian tube torsion. </a:t>
            </a:r>
          </a:p>
          <a:p>
            <a:r>
              <a:rPr lang="en-US" sz="2400" dirty="0"/>
              <a:t>Early diagnostic laparoscopy is key for both definitive diagnosis and treatment and to salvage fertility in the pediatric population. </a:t>
            </a:r>
          </a:p>
        </p:txBody>
      </p:sp>
      <p:pic>
        <p:nvPicPr>
          <p:cNvPr id="4" name="Recorded Sound" descr="Recorded Sound">
            <a:hlinkClick r:id="" action="ppaction://media"/>
            <a:extLst>
              <a:ext uri="{FF2B5EF4-FFF2-40B4-BE49-F238E27FC236}">
                <a16:creationId xmlns:a16="http://schemas.microsoft.com/office/drawing/2014/main" id="{6B11A466-E4EA-0742-9D96-A528AFF200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381" y="5739252"/>
            <a:ext cx="812800" cy="812800"/>
          </a:xfrm>
          <a:prstGeom prst="rect">
            <a:avLst/>
          </a:prstGeom>
        </p:spPr>
      </p:pic>
    </p:spTree>
    <p:extLst>
      <p:ext uri="{BB962C8B-B14F-4D97-AF65-F5344CB8AC3E}">
        <p14:creationId xmlns:p14="http://schemas.microsoft.com/office/powerpoint/2010/main" val="429093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4D177AC1-DBE5-6D48-866F-BC92140C5057}"/>
              </a:ext>
            </a:extLst>
          </p:cNvPr>
          <p:cNvPicPr>
            <a:picLocks noGrp="1" noChangeAspect="1"/>
          </p:cNvPicPr>
          <p:nvPr>
            <p:ph idx="1"/>
          </p:nvPr>
        </p:nvPicPr>
        <p:blipFill rotWithShape="1">
          <a:blip r:embed="rId4"/>
          <a:srcRect r="2299" b="-2"/>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pic>
        <p:nvPicPr>
          <p:cNvPr id="3" name="Recorded Sound" descr="Recorded Sound">
            <a:hlinkClick r:id="" action="ppaction://media"/>
            <a:extLst>
              <a:ext uri="{FF2B5EF4-FFF2-40B4-BE49-F238E27FC236}">
                <a16:creationId xmlns:a16="http://schemas.microsoft.com/office/drawing/2014/main" id="{2605B503-0CAF-D34F-96E3-E4BDCD414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6000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937AF26-C8A8-EE4B-ACE6-D42774FAC1A9}"/>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Introduction</a:t>
            </a:r>
          </a:p>
        </p:txBody>
      </p:sp>
      <p:sp>
        <p:nvSpPr>
          <p:cNvPr id="3" name="Content Placeholder 2">
            <a:extLst>
              <a:ext uri="{FF2B5EF4-FFF2-40B4-BE49-F238E27FC236}">
                <a16:creationId xmlns:a16="http://schemas.microsoft.com/office/drawing/2014/main" id="{B8540B5F-8DFD-3847-9E15-0C06707C4722}"/>
              </a:ext>
            </a:extLst>
          </p:cNvPr>
          <p:cNvSpPr>
            <a:spLocks noGrp="1"/>
          </p:cNvSpPr>
          <p:nvPr>
            <p:ph idx="1"/>
          </p:nvPr>
        </p:nvSpPr>
        <p:spPr>
          <a:xfrm>
            <a:off x="1529032" y="2378077"/>
            <a:ext cx="9708995" cy="3027642"/>
          </a:xfrm>
        </p:spPr>
        <p:txBody>
          <a:bodyPr anchor="ctr">
            <a:normAutofit fontScale="92500" lnSpcReduction="20000"/>
          </a:bodyPr>
          <a:lstStyle/>
          <a:p>
            <a:r>
              <a:rPr lang="en-US" sz="2200" dirty="0"/>
              <a:t>Fallopian tube torsion (FTT) is isolated torsion of the fallopian unassociated with ovarian torsion, though ovarian pathology may be present. </a:t>
            </a:r>
          </a:p>
          <a:p>
            <a:r>
              <a:rPr lang="en-US" sz="2200" dirty="0"/>
              <a:t>In the pediatric population, although FTT is still rare, it is more common due to anatomical considerations. </a:t>
            </a:r>
            <a:r>
              <a:rPr lang="en-US" sz="2200" baseline="30000" dirty="0"/>
              <a:t>1, 2</a:t>
            </a:r>
            <a:endParaRPr lang="en-US" sz="2200" dirty="0"/>
          </a:p>
          <a:p>
            <a:r>
              <a:rPr lang="en-US" sz="2200" dirty="0"/>
              <a:t>The primary presenting symptom is abdominal pain, therefore may mimic other common pediatric pathologies such as appendicitis. </a:t>
            </a:r>
            <a:r>
              <a:rPr lang="en-US" sz="2200" baseline="30000" dirty="0"/>
              <a:t>2</a:t>
            </a:r>
            <a:endParaRPr lang="en-US" sz="2200" dirty="0"/>
          </a:p>
          <a:p>
            <a:r>
              <a:rPr lang="en-US" sz="2200" dirty="0"/>
              <a:t>Imaging for FTT is nonspecific, although data suggests first modality performed should be ultrasound, followed by computerized tomography (CT). </a:t>
            </a:r>
            <a:r>
              <a:rPr lang="en-US" sz="2200" baseline="30000" dirty="0"/>
              <a:t>3</a:t>
            </a:r>
            <a:endParaRPr lang="en-US" sz="2200" dirty="0"/>
          </a:p>
          <a:p>
            <a:r>
              <a:rPr lang="en-US" sz="2200" dirty="0"/>
              <a:t>Laparoscopy, often resulting in salpingectomy, remains the gold standard for definitive diagnosis, treatment of FTT, and preservation of fertility. </a:t>
            </a:r>
          </a:p>
        </p:txBody>
      </p:sp>
      <p:sp>
        <p:nvSpPr>
          <p:cNvPr id="4" name="Footer Placeholder 3">
            <a:extLst>
              <a:ext uri="{FF2B5EF4-FFF2-40B4-BE49-F238E27FC236}">
                <a16:creationId xmlns:a16="http://schemas.microsoft.com/office/drawing/2014/main" id="{48D548BD-53D8-D541-8286-E1D6BAEF61AA}"/>
              </a:ext>
            </a:extLst>
          </p:cNvPr>
          <p:cNvSpPr>
            <a:spLocks noGrp="1"/>
          </p:cNvSpPr>
          <p:nvPr>
            <p:ph type="ftr" sz="quarter" idx="11"/>
          </p:nvPr>
        </p:nvSpPr>
        <p:spPr>
          <a:xfrm>
            <a:off x="1119322" y="6222284"/>
            <a:ext cx="10118705" cy="45719"/>
          </a:xfrm>
        </p:spPr>
        <p:txBody>
          <a:bodyPr>
            <a:normAutofit fontScale="25000" lnSpcReduction="20000"/>
          </a:bodyPr>
          <a:lstStyle/>
          <a:p>
            <a:pPr marL="228600" indent="-228600" algn="l">
              <a:lnSpc>
                <a:spcPct val="90000"/>
              </a:lnSpc>
              <a:spcAft>
                <a:spcPts val="600"/>
              </a:spcAft>
              <a:buFont typeface="+mj-lt"/>
              <a:buAutoNum type="arabicPeriod"/>
            </a:pPr>
            <a:r>
              <a:rPr lang="en-US" sz="4800" dirty="0"/>
              <a:t>Webster KW, Scott SM, </a:t>
            </a:r>
            <a:r>
              <a:rPr lang="en-US" sz="4800" dirty="0" err="1"/>
              <a:t>Huguelet</a:t>
            </a:r>
            <a:r>
              <a:rPr lang="en-US" sz="4800" dirty="0"/>
              <a:t> PS. Clinical Predictors of Isolated Tubal Torsion: A Case Series. J </a:t>
            </a:r>
            <a:r>
              <a:rPr lang="en-US" sz="4800" dirty="0" err="1"/>
              <a:t>Pediatr</a:t>
            </a:r>
            <a:r>
              <a:rPr lang="en-US" sz="4800" dirty="0"/>
              <a:t> </a:t>
            </a:r>
            <a:r>
              <a:rPr lang="en-US" sz="4800" dirty="0" err="1"/>
              <a:t>Adolesc</a:t>
            </a:r>
            <a:r>
              <a:rPr lang="en-US" sz="4800" dirty="0"/>
              <a:t> Gynecol. 2017;30(5):578-581.1.</a:t>
            </a:r>
          </a:p>
          <a:p>
            <a:pPr marL="228600" indent="-228600" algn="l">
              <a:lnSpc>
                <a:spcPct val="90000"/>
              </a:lnSpc>
              <a:spcAft>
                <a:spcPts val="600"/>
              </a:spcAft>
              <a:buFont typeface="+mj-lt"/>
              <a:buAutoNum type="arabicPeriod"/>
            </a:pPr>
            <a:r>
              <a:rPr lang="en-US" sz="4800" dirty="0" err="1"/>
              <a:t>Bertozzi</a:t>
            </a:r>
            <a:r>
              <a:rPr lang="en-US" sz="4800" dirty="0"/>
              <a:t> M, </a:t>
            </a:r>
            <a:r>
              <a:rPr lang="en-US" sz="4800" dirty="0" err="1"/>
              <a:t>Noviello</a:t>
            </a:r>
            <a:r>
              <a:rPr lang="en-US" sz="4800" dirty="0"/>
              <a:t> C, Molinaro F, et al. Isolated fallopian tube torsion in pediatric age: An Italian multicenter retrospective study. Journal of Pediatric Surgery. 2020;55(4):711. http://</a:t>
            </a:r>
            <a:r>
              <a:rPr lang="en-US" sz="4800" dirty="0" err="1"/>
              <a:t>search.ebscohost.com.ezproxy.uthsc.edu</a:t>
            </a:r>
            <a:r>
              <a:rPr lang="en-US" sz="4800" dirty="0"/>
              <a:t>/</a:t>
            </a:r>
            <a:r>
              <a:rPr lang="en-US" sz="4800" dirty="0" err="1"/>
              <a:t>login.aspx?direct</a:t>
            </a:r>
            <a:r>
              <a:rPr lang="en-US" sz="4800" dirty="0"/>
              <a:t>=</a:t>
            </a:r>
            <a:r>
              <a:rPr lang="en-US" sz="4800" dirty="0" err="1"/>
              <a:t>true&amp;db</a:t>
            </a:r>
            <a:r>
              <a:rPr lang="en-US" sz="4800" dirty="0"/>
              <a:t>=</a:t>
            </a:r>
            <a:r>
              <a:rPr lang="en-US" sz="4800" dirty="0" err="1"/>
              <a:t>edo&amp;AN</a:t>
            </a:r>
            <a:r>
              <a:rPr lang="en-US" sz="4800" dirty="0"/>
              <a:t>=142560126&amp;site=eds-live. Accessed May 5, 2020.</a:t>
            </a:r>
          </a:p>
          <a:p>
            <a:pPr marL="228600" indent="-228600" algn="l">
              <a:lnSpc>
                <a:spcPct val="90000"/>
              </a:lnSpc>
              <a:spcAft>
                <a:spcPts val="600"/>
              </a:spcAft>
              <a:buFont typeface="+mj-lt"/>
              <a:buAutoNum type="arabicPeriod"/>
            </a:pPr>
            <a:r>
              <a:rPr lang="en-US" sz="4800" dirty="0"/>
              <a:t>Narayanan S, </a:t>
            </a:r>
            <a:r>
              <a:rPr lang="en-US" sz="4800" dirty="0" err="1"/>
              <a:t>Bandarkar</a:t>
            </a:r>
            <a:r>
              <a:rPr lang="en-US" sz="4800" dirty="0"/>
              <a:t> A, </a:t>
            </a:r>
            <a:r>
              <a:rPr lang="en-US" sz="4800" dirty="0" err="1"/>
              <a:t>Bulas</a:t>
            </a:r>
            <a:r>
              <a:rPr lang="en-US" sz="4800" dirty="0"/>
              <a:t> DI. Fallopian tube torsion in the pediatric age group: radiologic evaluation. Journal of ultrasound in medicine : official journal of the American Institute of Ultrasound in Medicine. 2014;33(9):1697-1704. doi:10.7863/ultra.33.9.1697.</a:t>
            </a:r>
            <a:endParaRPr lang="en-US" sz="4800" b="1" dirty="0"/>
          </a:p>
          <a:p>
            <a:pPr marL="228600" indent="-228600" algn="l">
              <a:lnSpc>
                <a:spcPct val="90000"/>
              </a:lnSpc>
              <a:spcAft>
                <a:spcPts val="600"/>
              </a:spcAft>
              <a:buFont typeface="+mj-lt"/>
              <a:buAutoNum type="arabicPeriod"/>
            </a:pPr>
            <a:r>
              <a:rPr lang="en-US" sz="4800" dirty="0" err="1"/>
              <a:t>Muolokwu</a:t>
            </a:r>
            <a:r>
              <a:rPr lang="en-US" sz="4800" dirty="0"/>
              <a:t> E, Sanchez J, </a:t>
            </a:r>
            <a:r>
              <a:rPr lang="en-US" sz="4800" dirty="0" err="1"/>
              <a:t>Bercaw</a:t>
            </a:r>
            <a:r>
              <a:rPr lang="en-US" sz="4800" dirty="0"/>
              <a:t> JL, et al: The incidence and surgical management of paratubal cysts in a pediatric and adolescent population. J </a:t>
            </a:r>
            <a:r>
              <a:rPr lang="en-US" sz="4800" dirty="0" err="1"/>
              <a:t>Pediatr</a:t>
            </a:r>
            <a:r>
              <a:rPr lang="en-US" sz="4800" dirty="0"/>
              <a:t> Surg. 2011;46(11):2161-2163.</a:t>
            </a:r>
          </a:p>
          <a:p>
            <a:pPr algn="l">
              <a:lnSpc>
                <a:spcPct val="90000"/>
              </a:lnSpc>
              <a:spcAft>
                <a:spcPts val="600"/>
              </a:spcAft>
            </a:pPr>
            <a:endParaRPr lang="en-US" sz="300" dirty="0"/>
          </a:p>
        </p:txBody>
      </p:sp>
      <p:pic>
        <p:nvPicPr>
          <p:cNvPr id="5" name="Recorded Sound" descr="Recorded Sound">
            <a:hlinkClick r:id="" action="ppaction://media"/>
            <a:extLst>
              <a:ext uri="{FF2B5EF4-FFF2-40B4-BE49-F238E27FC236}">
                <a16:creationId xmlns:a16="http://schemas.microsoft.com/office/drawing/2014/main" id="{D0350CCB-8262-824F-956F-377D9EAD4C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9032" y="5606624"/>
            <a:ext cx="812800" cy="812800"/>
          </a:xfrm>
          <a:prstGeom prst="rect">
            <a:avLst/>
          </a:prstGeom>
        </p:spPr>
      </p:pic>
    </p:spTree>
    <p:extLst>
      <p:ext uri="{BB962C8B-B14F-4D97-AF65-F5344CB8AC3E}">
        <p14:creationId xmlns:p14="http://schemas.microsoft.com/office/powerpoint/2010/main" val="330126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F69DCFD-8C83-AC45-9521-1395204B5496}"/>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Case </a:t>
            </a:r>
          </a:p>
        </p:txBody>
      </p:sp>
      <p:sp>
        <p:nvSpPr>
          <p:cNvPr id="3" name="Content Placeholder 2">
            <a:extLst>
              <a:ext uri="{FF2B5EF4-FFF2-40B4-BE49-F238E27FC236}">
                <a16:creationId xmlns:a16="http://schemas.microsoft.com/office/drawing/2014/main" id="{D1037E7D-1AD8-BB47-BE5A-94E19054E85B}"/>
              </a:ext>
            </a:extLst>
          </p:cNvPr>
          <p:cNvSpPr>
            <a:spLocks noGrp="1"/>
          </p:cNvSpPr>
          <p:nvPr>
            <p:ph idx="1"/>
          </p:nvPr>
        </p:nvSpPr>
        <p:spPr>
          <a:xfrm>
            <a:off x="1367624" y="2490436"/>
            <a:ext cx="9708995" cy="3567173"/>
          </a:xfrm>
        </p:spPr>
        <p:txBody>
          <a:bodyPr anchor="ctr">
            <a:normAutofit/>
          </a:bodyPr>
          <a:lstStyle/>
          <a:p>
            <a:r>
              <a:rPr lang="en-US" sz="2000" dirty="0"/>
              <a:t>HPI: 10 </a:t>
            </a:r>
            <a:r>
              <a:rPr lang="en-US" sz="2000" dirty="0" err="1"/>
              <a:t>y.o</a:t>
            </a:r>
            <a:r>
              <a:rPr lang="en-US" sz="2000" dirty="0"/>
              <a:t>. female presenting with intermittent, vague RLQ abdominal pain x1 day. Went to OSH the day prior and was found on US and CT to have two right sided ovarian cysts with normal blood flow seen to both ovaries. At presentation patient denied any other symptoms other than RLQ abdominal pain. Patient described pain as sharp and intermittent. LMP was 7 days prior. Patient is not currently sexually active. No active home medications. </a:t>
            </a:r>
          </a:p>
          <a:p>
            <a:r>
              <a:rPr lang="en-US" sz="2000" dirty="0"/>
              <a:t>PE: Afebrile and VSS, NAD. Physical exam only positive for mild tenderness to palpation in the RLQ of the abdomen with no distention, rebound, or guarding. </a:t>
            </a:r>
          </a:p>
          <a:p>
            <a:r>
              <a:rPr lang="en-US" sz="2000" dirty="0"/>
              <a:t>Lab: Patient’s hemoglobin was slightly low at 11.7 and her white blood cell (WBC) was 11.8. Urine microscopy from outside hospital was unremarkable. Gonorrhea and chlamydia PCR and cultures were negative. </a:t>
            </a:r>
          </a:p>
          <a:p>
            <a:endParaRPr lang="en-US" sz="2000" dirty="0"/>
          </a:p>
          <a:p>
            <a:pPr marL="0" indent="0">
              <a:buNone/>
            </a:pPr>
            <a:endParaRPr lang="en-US" sz="2000" dirty="0"/>
          </a:p>
        </p:txBody>
      </p:sp>
      <p:pic>
        <p:nvPicPr>
          <p:cNvPr id="4" name="Recorded Sound" descr="Recorded Sound">
            <a:hlinkClick r:id="" action="ppaction://media"/>
            <a:extLst>
              <a:ext uri="{FF2B5EF4-FFF2-40B4-BE49-F238E27FC236}">
                <a16:creationId xmlns:a16="http://schemas.microsoft.com/office/drawing/2014/main" id="{A4D86026-03B8-C54A-8B59-87E1EA6EC5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67624" y="5558073"/>
            <a:ext cx="812800" cy="812800"/>
          </a:xfrm>
          <a:prstGeom prst="rect">
            <a:avLst/>
          </a:prstGeom>
        </p:spPr>
      </p:pic>
    </p:spTree>
    <p:extLst>
      <p:ext uri="{BB962C8B-B14F-4D97-AF65-F5344CB8AC3E}">
        <p14:creationId xmlns:p14="http://schemas.microsoft.com/office/powerpoint/2010/main" val="376756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C348B9B-D1C1-074B-8BA4-B13C083FA283}"/>
              </a:ext>
            </a:extLst>
          </p:cNvPr>
          <p:cNvSpPr>
            <a:spLocks noGrp="1"/>
          </p:cNvSpPr>
          <p:nvPr>
            <p:ph type="title"/>
          </p:nvPr>
        </p:nvSpPr>
        <p:spPr>
          <a:xfrm>
            <a:off x="1098468" y="885651"/>
            <a:ext cx="3229803" cy="4624603"/>
          </a:xfrm>
        </p:spPr>
        <p:txBody>
          <a:bodyPr>
            <a:normAutofit/>
          </a:bodyPr>
          <a:lstStyle/>
          <a:p>
            <a:r>
              <a:rPr lang="en-US" dirty="0">
                <a:solidFill>
                  <a:srgbClr val="FFFFFF"/>
                </a:solidFill>
              </a:rPr>
              <a:t>Imaging</a:t>
            </a:r>
          </a:p>
        </p:txBody>
      </p:sp>
      <p:sp>
        <p:nvSpPr>
          <p:cNvPr id="3" name="Content Placeholder 2">
            <a:extLst>
              <a:ext uri="{FF2B5EF4-FFF2-40B4-BE49-F238E27FC236}">
                <a16:creationId xmlns:a16="http://schemas.microsoft.com/office/drawing/2014/main" id="{52639EEF-8BF8-8449-B4E5-81CA510AFCDC}"/>
              </a:ext>
            </a:extLst>
          </p:cNvPr>
          <p:cNvSpPr>
            <a:spLocks noGrp="1"/>
          </p:cNvSpPr>
          <p:nvPr>
            <p:ph idx="1"/>
          </p:nvPr>
        </p:nvSpPr>
        <p:spPr>
          <a:xfrm>
            <a:off x="4978708" y="885651"/>
            <a:ext cx="6525220" cy="4616849"/>
          </a:xfrm>
        </p:spPr>
        <p:txBody>
          <a:bodyPr anchor="ctr">
            <a:normAutofit/>
          </a:bodyPr>
          <a:lstStyle/>
          <a:p>
            <a:r>
              <a:rPr lang="en-US" sz="2200" dirty="0"/>
              <a:t>USG: OSH abdominal sonography revealed two large, right sided </a:t>
            </a:r>
            <a:r>
              <a:rPr lang="en-US" sz="2200" dirty="0" err="1"/>
              <a:t>paraovarian</a:t>
            </a:r>
            <a:r>
              <a:rPr lang="en-US" sz="2200" dirty="0"/>
              <a:t> cysts measuring 7.8 x 5.2 x 6.3 cm and 4.2 x 2..6 x 5 cm with normal vascular flow to both ovaries. Repeat abdominal sonography at pediatric hospital revealed prominent dilated tortuous tubular structures, most compatible with underlying hydrosalpinx, noncontiguous with both ovaries, and normal sonographic appearance of the uterus and bilateral ovaries with normal internal color Doppler flow (figure 1). </a:t>
            </a:r>
          </a:p>
          <a:p>
            <a:r>
              <a:rPr lang="en-US" sz="2200" dirty="0"/>
              <a:t>CT abdomen with contrast: OSH CT initially read as a 5 x 3.2 cm right ovarian cyst. Read over from pediatric radiologist suggested a right sided hydrosalpinx measuring 8.8 x7.9 x 6.1 cm (figure 2). </a:t>
            </a:r>
          </a:p>
        </p:txBody>
      </p:sp>
      <p:pic>
        <p:nvPicPr>
          <p:cNvPr id="4" name="Recorded Sound" descr="Recorded Sound">
            <a:hlinkClick r:id="" action="ppaction://media"/>
            <a:extLst>
              <a:ext uri="{FF2B5EF4-FFF2-40B4-BE49-F238E27FC236}">
                <a16:creationId xmlns:a16="http://schemas.microsoft.com/office/drawing/2014/main" id="{D6ADA880-F593-2A49-9DA7-1EE4170FC8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29754" y="5813320"/>
            <a:ext cx="812800" cy="812800"/>
          </a:xfrm>
          <a:prstGeom prst="rect">
            <a:avLst/>
          </a:prstGeom>
        </p:spPr>
      </p:pic>
    </p:spTree>
    <p:extLst>
      <p:ext uri="{BB962C8B-B14F-4D97-AF65-F5344CB8AC3E}">
        <p14:creationId xmlns:p14="http://schemas.microsoft.com/office/powerpoint/2010/main" val="201314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AAC671E-D389-EE47-B3B7-4EBB31692572}"/>
              </a:ext>
            </a:extLst>
          </p:cNvPr>
          <p:cNvSpPr>
            <a:spLocks noGrp="1"/>
          </p:cNvSpPr>
          <p:nvPr>
            <p:ph type="title"/>
          </p:nvPr>
        </p:nvSpPr>
        <p:spPr>
          <a:xfrm>
            <a:off x="964760" y="804328"/>
            <a:ext cx="6091312" cy="1205821"/>
          </a:xfrm>
        </p:spPr>
        <p:txBody>
          <a:bodyPr>
            <a:normAutofit/>
          </a:bodyPr>
          <a:lstStyle/>
          <a:p>
            <a:r>
              <a:rPr lang="en-US" sz="4000" dirty="0">
                <a:solidFill>
                  <a:srgbClr val="FEFFFF"/>
                </a:solidFill>
              </a:rPr>
              <a:t>Imaging</a:t>
            </a:r>
          </a:p>
        </p:txBody>
      </p:sp>
      <p:sp>
        <p:nvSpPr>
          <p:cNvPr id="3" name="Content Placeholder 2">
            <a:extLst>
              <a:ext uri="{FF2B5EF4-FFF2-40B4-BE49-F238E27FC236}">
                <a16:creationId xmlns:a16="http://schemas.microsoft.com/office/drawing/2014/main" id="{5B80912F-4082-7342-BCB5-8232A93F827B}"/>
              </a:ext>
            </a:extLst>
          </p:cNvPr>
          <p:cNvSpPr>
            <a:spLocks noGrp="1"/>
          </p:cNvSpPr>
          <p:nvPr>
            <p:ph idx="1"/>
          </p:nvPr>
        </p:nvSpPr>
        <p:spPr>
          <a:xfrm>
            <a:off x="1282189" y="2494450"/>
            <a:ext cx="5773883" cy="3563159"/>
          </a:xfrm>
        </p:spPr>
        <p:txBody>
          <a:bodyPr>
            <a:normAutofit/>
          </a:bodyPr>
          <a:lstStyle/>
          <a:p>
            <a:r>
              <a:rPr lang="en-US" sz="2400" dirty="0"/>
              <a:t>Figure (A) Sagittal CT image showing multiple dilated cystic structures (yellow line) adjacent to the uterus. Cystic images are consistent with R hydrosalpinx. </a:t>
            </a:r>
          </a:p>
          <a:p>
            <a:r>
              <a:rPr lang="en-US" sz="2400" dirty="0"/>
              <a:t>Figure (B) showing USG of normal R ovary (RO) with two cystic lesions (M)</a:t>
            </a:r>
          </a:p>
        </p:txBody>
      </p:sp>
      <p:pic>
        <p:nvPicPr>
          <p:cNvPr id="7" name="Picture 6" descr="A picture containing photo, shoes, wearing, person&#10;&#10;Description automatically generated">
            <a:extLst>
              <a:ext uri="{FF2B5EF4-FFF2-40B4-BE49-F238E27FC236}">
                <a16:creationId xmlns:a16="http://schemas.microsoft.com/office/drawing/2014/main" id="{2E74DB16-3AF8-1E4C-937B-CF872E636127}"/>
              </a:ext>
            </a:extLst>
          </p:cNvPr>
          <p:cNvPicPr>
            <a:picLocks noChangeAspect="1"/>
          </p:cNvPicPr>
          <p:nvPr/>
        </p:nvPicPr>
        <p:blipFill>
          <a:blip r:embed="rId4"/>
          <a:stretch>
            <a:fillRect/>
          </a:stretch>
        </p:blipFill>
        <p:spPr>
          <a:xfrm>
            <a:off x="8006181" y="291090"/>
            <a:ext cx="3855263" cy="3137910"/>
          </a:xfrm>
          <a:prstGeom prst="rect">
            <a:avLst/>
          </a:prstGeom>
        </p:spPr>
      </p:pic>
      <p:sp>
        <p:nvSpPr>
          <p:cNvPr id="9" name="TextBox 8">
            <a:extLst>
              <a:ext uri="{FF2B5EF4-FFF2-40B4-BE49-F238E27FC236}">
                <a16:creationId xmlns:a16="http://schemas.microsoft.com/office/drawing/2014/main" id="{B6AB7FCB-8CB7-3740-AA98-1E8244AD221E}"/>
              </a:ext>
            </a:extLst>
          </p:cNvPr>
          <p:cNvSpPr txBox="1"/>
          <p:nvPr/>
        </p:nvSpPr>
        <p:spPr>
          <a:xfrm>
            <a:off x="8007983" y="468412"/>
            <a:ext cx="809609" cy="369332"/>
          </a:xfrm>
          <a:prstGeom prst="rect">
            <a:avLst/>
          </a:prstGeom>
          <a:noFill/>
        </p:spPr>
        <p:txBody>
          <a:bodyPr wrap="square" rtlCol="0">
            <a:spAutoFit/>
          </a:bodyPr>
          <a:lstStyle/>
          <a:p>
            <a:r>
              <a:rPr lang="en-US" dirty="0">
                <a:solidFill>
                  <a:srgbClr val="FFFF00"/>
                </a:solidFill>
              </a:rPr>
              <a:t>Fig A</a:t>
            </a:r>
          </a:p>
        </p:txBody>
      </p:sp>
      <p:pic>
        <p:nvPicPr>
          <p:cNvPr id="17" name="Picture 16">
            <a:extLst>
              <a:ext uri="{FF2B5EF4-FFF2-40B4-BE49-F238E27FC236}">
                <a16:creationId xmlns:a16="http://schemas.microsoft.com/office/drawing/2014/main" id="{BB548CA6-F01B-3B47-A335-729210B85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1252" y="3504221"/>
            <a:ext cx="3850192" cy="2885367"/>
          </a:xfrm>
          <a:prstGeom prst="rect">
            <a:avLst/>
          </a:prstGeom>
        </p:spPr>
      </p:pic>
      <p:sp>
        <p:nvSpPr>
          <p:cNvPr id="11" name="TextBox 10">
            <a:extLst>
              <a:ext uri="{FF2B5EF4-FFF2-40B4-BE49-F238E27FC236}">
                <a16:creationId xmlns:a16="http://schemas.microsoft.com/office/drawing/2014/main" id="{2CB09FB1-D143-B44F-9055-5BCBB49AAD13}"/>
              </a:ext>
            </a:extLst>
          </p:cNvPr>
          <p:cNvSpPr txBox="1"/>
          <p:nvPr/>
        </p:nvSpPr>
        <p:spPr>
          <a:xfrm>
            <a:off x="8412787" y="3700816"/>
            <a:ext cx="630301" cy="369332"/>
          </a:xfrm>
          <a:prstGeom prst="rect">
            <a:avLst/>
          </a:prstGeom>
          <a:noFill/>
        </p:spPr>
        <p:txBody>
          <a:bodyPr wrap="none" rtlCol="0">
            <a:spAutoFit/>
          </a:bodyPr>
          <a:lstStyle/>
          <a:p>
            <a:r>
              <a:rPr lang="en-US" dirty="0">
                <a:solidFill>
                  <a:srgbClr val="FFFF00"/>
                </a:solidFill>
              </a:rPr>
              <a:t>Fig B</a:t>
            </a:r>
          </a:p>
        </p:txBody>
      </p:sp>
      <p:sp>
        <p:nvSpPr>
          <p:cNvPr id="13" name="TextBox 12">
            <a:extLst>
              <a:ext uri="{FF2B5EF4-FFF2-40B4-BE49-F238E27FC236}">
                <a16:creationId xmlns:a16="http://schemas.microsoft.com/office/drawing/2014/main" id="{4214497C-65A0-104E-9908-090C3D015148}"/>
              </a:ext>
            </a:extLst>
          </p:cNvPr>
          <p:cNvSpPr txBox="1"/>
          <p:nvPr/>
        </p:nvSpPr>
        <p:spPr>
          <a:xfrm>
            <a:off x="9703941" y="5126637"/>
            <a:ext cx="459741" cy="369332"/>
          </a:xfrm>
          <a:prstGeom prst="rect">
            <a:avLst/>
          </a:prstGeom>
          <a:noFill/>
        </p:spPr>
        <p:txBody>
          <a:bodyPr wrap="none" rtlCol="0">
            <a:spAutoFit/>
          </a:bodyPr>
          <a:lstStyle/>
          <a:p>
            <a:r>
              <a:rPr lang="en-US" dirty="0">
                <a:solidFill>
                  <a:srgbClr val="FFFF00"/>
                </a:solidFill>
              </a:rPr>
              <a:t>RO</a:t>
            </a:r>
          </a:p>
        </p:txBody>
      </p:sp>
      <p:pic>
        <p:nvPicPr>
          <p:cNvPr id="4" name="Recorded Sound" descr="Recorded Sound">
            <a:hlinkClick r:id="" action="ppaction://media"/>
            <a:extLst>
              <a:ext uri="{FF2B5EF4-FFF2-40B4-BE49-F238E27FC236}">
                <a16:creationId xmlns:a16="http://schemas.microsoft.com/office/drawing/2014/main" id="{DA748972-1972-C546-968A-766F703F72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322" y="5311303"/>
            <a:ext cx="812800" cy="812800"/>
          </a:xfrm>
          <a:prstGeom prst="rect">
            <a:avLst/>
          </a:prstGeom>
        </p:spPr>
      </p:pic>
    </p:spTree>
    <p:extLst>
      <p:ext uri="{BB962C8B-B14F-4D97-AF65-F5344CB8AC3E}">
        <p14:creationId xmlns:p14="http://schemas.microsoft.com/office/powerpoint/2010/main" val="231143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307CA8D-262A-EC43-9EB0-F1462B782553}"/>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Diagnosis &amp; Management </a:t>
            </a:r>
          </a:p>
        </p:txBody>
      </p:sp>
      <p:sp>
        <p:nvSpPr>
          <p:cNvPr id="3" name="Content Placeholder 2">
            <a:extLst>
              <a:ext uri="{FF2B5EF4-FFF2-40B4-BE49-F238E27FC236}">
                <a16:creationId xmlns:a16="http://schemas.microsoft.com/office/drawing/2014/main" id="{A34EF381-A7ED-D542-908B-260D5DA6B7B1}"/>
              </a:ext>
            </a:extLst>
          </p:cNvPr>
          <p:cNvSpPr>
            <a:spLocks noGrp="1"/>
          </p:cNvSpPr>
          <p:nvPr>
            <p:ph idx="1"/>
          </p:nvPr>
        </p:nvSpPr>
        <p:spPr>
          <a:xfrm>
            <a:off x="1367624" y="2490436"/>
            <a:ext cx="9708995" cy="3567173"/>
          </a:xfrm>
        </p:spPr>
        <p:txBody>
          <a:bodyPr anchor="ctr">
            <a:normAutofit lnSpcReduction="10000"/>
          </a:bodyPr>
          <a:lstStyle/>
          <a:p>
            <a:r>
              <a:rPr lang="en-US" sz="2000" dirty="0"/>
              <a:t>A non-emergent diagnostic laparoscopy was performed the following day, and upon initial inspection, the left fallopian tube had undergone one complete rotation and contained a 5 x 5 cm paratubal cyst with 30 cc of clear aspirate. The right fallopian tube appeared to have undergone three complete rotations with a similarly sized paratubal cyst, which was removed.  </a:t>
            </a:r>
          </a:p>
          <a:p>
            <a:r>
              <a:rPr lang="en-US" sz="2000" dirty="0"/>
              <a:t>Both the left and right fallopian tubes were detorsed. Following detorsion, the right fallopian tube appeared hemorrhagic and necrotic from the mid-portion of the tube through the fimbria, therefore a right salpingectomy was performed to removed the necrotic tissue. The left tube did not appear necrotic and following detorsion was able to be salvaged. This was attributed to only having undergone single torsion. </a:t>
            </a:r>
          </a:p>
          <a:p>
            <a:r>
              <a:rPr lang="en-US" sz="2000" dirty="0"/>
              <a:t>The uterus and ovaries were healthy appearing. </a:t>
            </a:r>
          </a:p>
          <a:p>
            <a:r>
              <a:rPr lang="en-US" sz="2000" dirty="0"/>
              <a:t>Pathology was significant for hemorrhage and necrosis without neoplastic contents. </a:t>
            </a:r>
          </a:p>
        </p:txBody>
      </p:sp>
      <p:pic>
        <p:nvPicPr>
          <p:cNvPr id="4" name="Recorded Sound" descr="Recorded Sound">
            <a:hlinkClick r:id="" action="ppaction://media"/>
            <a:extLst>
              <a:ext uri="{FF2B5EF4-FFF2-40B4-BE49-F238E27FC236}">
                <a16:creationId xmlns:a16="http://schemas.microsoft.com/office/drawing/2014/main" id="{7FAE8DE4-F994-7744-9A56-801803D923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67624" y="5956447"/>
            <a:ext cx="812800" cy="812800"/>
          </a:xfrm>
          <a:prstGeom prst="rect">
            <a:avLst/>
          </a:prstGeom>
        </p:spPr>
      </p:pic>
    </p:spTree>
    <p:extLst>
      <p:ext uri="{BB962C8B-B14F-4D97-AF65-F5344CB8AC3E}">
        <p14:creationId xmlns:p14="http://schemas.microsoft.com/office/powerpoint/2010/main" val="12122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AAC671E-D389-EE47-B3B7-4EBB31692572}"/>
              </a:ext>
            </a:extLst>
          </p:cNvPr>
          <p:cNvSpPr>
            <a:spLocks noGrp="1"/>
          </p:cNvSpPr>
          <p:nvPr>
            <p:ph type="title"/>
          </p:nvPr>
        </p:nvSpPr>
        <p:spPr>
          <a:xfrm>
            <a:off x="964760" y="804328"/>
            <a:ext cx="6091312" cy="1205821"/>
          </a:xfrm>
        </p:spPr>
        <p:txBody>
          <a:bodyPr>
            <a:normAutofit/>
          </a:bodyPr>
          <a:lstStyle/>
          <a:p>
            <a:r>
              <a:rPr lang="en-US" sz="4000" dirty="0">
                <a:solidFill>
                  <a:srgbClr val="FEFFFF"/>
                </a:solidFill>
              </a:rPr>
              <a:t>Surgery</a:t>
            </a:r>
          </a:p>
        </p:txBody>
      </p:sp>
      <p:sp>
        <p:nvSpPr>
          <p:cNvPr id="3" name="Content Placeholder 2">
            <a:extLst>
              <a:ext uri="{FF2B5EF4-FFF2-40B4-BE49-F238E27FC236}">
                <a16:creationId xmlns:a16="http://schemas.microsoft.com/office/drawing/2014/main" id="{5B80912F-4082-7342-BCB5-8232A93F827B}"/>
              </a:ext>
            </a:extLst>
          </p:cNvPr>
          <p:cNvSpPr>
            <a:spLocks noGrp="1"/>
          </p:cNvSpPr>
          <p:nvPr>
            <p:ph idx="1"/>
          </p:nvPr>
        </p:nvSpPr>
        <p:spPr>
          <a:xfrm>
            <a:off x="1282189" y="2494450"/>
            <a:ext cx="5773883" cy="3563159"/>
          </a:xfrm>
        </p:spPr>
        <p:txBody>
          <a:bodyPr>
            <a:normAutofit/>
          </a:bodyPr>
          <a:lstStyle/>
          <a:p>
            <a:r>
              <a:rPr lang="en-US" sz="2400" dirty="0"/>
              <a:t>Intra-operative image (A) shows twisting (blue arrow) of the mid right fallopian tube (RFT) and dilated, necrotic tube (yellow arrow)</a:t>
            </a:r>
          </a:p>
          <a:p>
            <a:r>
              <a:rPr lang="en-US" sz="2400" dirty="0"/>
              <a:t>Figure (B) shows a large paratubal cyst (LPTC) with twist (blue arrow)</a:t>
            </a:r>
          </a:p>
        </p:txBody>
      </p:sp>
      <p:pic>
        <p:nvPicPr>
          <p:cNvPr id="5" name="Picture 4">
            <a:extLst>
              <a:ext uri="{FF2B5EF4-FFF2-40B4-BE49-F238E27FC236}">
                <a16:creationId xmlns:a16="http://schemas.microsoft.com/office/drawing/2014/main" id="{387EA341-1FAB-A547-A78F-A669C4180137}"/>
              </a:ext>
            </a:extLst>
          </p:cNvPr>
          <p:cNvPicPr>
            <a:picLocks noChangeAspect="1"/>
          </p:cNvPicPr>
          <p:nvPr/>
        </p:nvPicPr>
        <p:blipFill>
          <a:blip r:embed="rId4"/>
          <a:stretch>
            <a:fillRect/>
          </a:stretch>
        </p:blipFill>
        <p:spPr>
          <a:xfrm>
            <a:off x="8336737" y="3587322"/>
            <a:ext cx="3343407" cy="2470287"/>
          </a:xfrm>
          <a:prstGeom prst="rect">
            <a:avLst/>
          </a:prstGeom>
        </p:spPr>
      </p:pic>
      <p:pic>
        <p:nvPicPr>
          <p:cNvPr id="4" name="Picture 3" descr="A picture containing photo, face, looking, holding&#10;&#10;Description automatically generated">
            <a:extLst>
              <a:ext uri="{FF2B5EF4-FFF2-40B4-BE49-F238E27FC236}">
                <a16:creationId xmlns:a16="http://schemas.microsoft.com/office/drawing/2014/main" id="{B72EB517-7633-A741-8412-22DD4BA9B94A}"/>
              </a:ext>
            </a:extLst>
          </p:cNvPr>
          <p:cNvPicPr>
            <a:picLocks noChangeAspect="1"/>
          </p:cNvPicPr>
          <p:nvPr/>
        </p:nvPicPr>
        <p:blipFill>
          <a:blip r:embed="rId5"/>
          <a:stretch>
            <a:fillRect/>
          </a:stretch>
        </p:blipFill>
        <p:spPr>
          <a:xfrm>
            <a:off x="8206982" y="549193"/>
            <a:ext cx="3340358" cy="2568658"/>
          </a:xfrm>
          <a:prstGeom prst="rect">
            <a:avLst/>
          </a:prstGeom>
        </p:spPr>
      </p:pic>
      <p:pic>
        <p:nvPicPr>
          <p:cNvPr id="6" name="Recorded Sound" descr="Recorded Sound">
            <a:hlinkClick r:id="" action="ppaction://media"/>
            <a:extLst>
              <a:ext uri="{FF2B5EF4-FFF2-40B4-BE49-F238E27FC236}">
                <a16:creationId xmlns:a16="http://schemas.microsoft.com/office/drawing/2014/main" id="{85264CF2-21E9-8E42-BD61-D84CA8F9D3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2189" y="5031014"/>
            <a:ext cx="812800" cy="812800"/>
          </a:xfrm>
          <a:prstGeom prst="rect">
            <a:avLst/>
          </a:prstGeom>
        </p:spPr>
      </p:pic>
    </p:spTree>
    <p:extLst>
      <p:ext uri="{BB962C8B-B14F-4D97-AF65-F5344CB8AC3E}">
        <p14:creationId xmlns:p14="http://schemas.microsoft.com/office/powerpoint/2010/main" val="258167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AAC671E-D389-EE47-B3B7-4EBB31692572}"/>
              </a:ext>
            </a:extLst>
          </p:cNvPr>
          <p:cNvSpPr>
            <a:spLocks noGrp="1"/>
          </p:cNvSpPr>
          <p:nvPr>
            <p:ph type="title"/>
          </p:nvPr>
        </p:nvSpPr>
        <p:spPr>
          <a:xfrm>
            <a:off x="964760" y="804328"/>
            <a:ext cx="6091312" cy="1205821"/>
          </a:xfrm>
        </p:spPr>
        <p:txBody>
          <a:bodyPr>
            <a:normAutofit/>
          </a:bodyPr>
          <a:lstStyle/>
          <a:p>
            <a:r>
              <a:rPr lang="en-US" sz="4000" dirty="0">
                <a:solidFill>
                  <a:srgbClr val="FEFFFF"/>
                </a:solidFill>
              </a:rPr>
              <a:t>Surgery</a:t>
            </a:r>
          </a:p>
        </p:txBody>
      </p:sp>
      <p:sp>
        <p:nvSpPr>
          <p:cNvPr id="3" name="Content Placeholder 2">
            <a:extLst>
              <a:ext uri="{FF2B5EF4-FFF2-40B4-BE49-F238E27FC236}">
                <a16:creationId xmlns:a16="http://schemas.microsoft.com/office/drawing/2014/main" id="{5B80912F-4082-7342-BCB5-8232A93F827B}"/>
              </a:ext>
            </a:extLst>
          </p:cNvPr>
          <p:cNvSpPr>
            <a:spLocks noGrp="1"/>
          </p:cNvSpPr>
          <p:nvPr>
            <p:ph idx="1"/>
          </p:nvPr>
        </p:nvSpPr>
        <p:spPr>
          <a:xfrm>
            <a:off x="1282189" y="2494450"/>
            <a:ext cx="5773883" cy="3563159"/>
          </a:xfrm>
        </p:spPr>
        <p:txBody>
          <a:bodyPr>
            <a:normAutofit/>
          </a:bodyPr>
          <a:lstStyle/>
          <a:p>
            <a:r>
              <a:rPr lang="en-US" sz="2400" dirty="0"/>
              <a:t>Intra-op image (C) shows the necrotic right fallopian tube (RFT) and a large paratubal cyst (RPTC). </a:t>
            </a:r>
          </a:p>
          <a:p>
            <a:r>
              <a:rPr lang="en-US" sz="2400" dirty="0"/>
              <a:t>Figure (D) shows s/p puncture of the left paratubal cyst (PTC-PP) and detorsed LFT. Image also shows right ovary s/p R salpingectomy (blue arrow). </a:t>
            </a:r>
          </a:p>
        </p:txBody>
      </p:sp>
      <p:pic>
        <p:nvPicPr>
          <p:cNvPr id="6" name="Picture 5">
            <a:extLst>
              <a:ext uri="{FF2B5EF4-FFF2-40B4-BE49-F238E27FC236}">
                <a16:creationId xmlns:a16="http://schemas.microsoft.com/office/drawing/2014/main" id="{272C56A9-E400-644B-A213-1ACEB04F2C18}"/>
              </a:ext>
            </a:extLst>
          </p:cNvPr>
          <p:cNvPicPr>
            <a:picLocks noChangeAspect="1"/>
          </p:cNvPicPr>
          <p:nvPr/>
        </p:nvPicPr>
        <p:blipFill>
          <a:blip r:embed="rId4"/>
          <a:stretch>
            <a:fillRect/>
          </a:stretch>
        </p:blipFill>
        <p:spPr>
          <a:xfrm>
            <a:off x="8446340" y="759199"/>
            <a:ext cx="3124200" cy="2501900"/>
          </a:xfrm>
          <a:prstGeom prst="rect">
            <a:avLst/>
          </a:prstGeom>
        </p:spPr>
      </p:pic>
      <p:pic>
        <p:nvPicPr>
          <p:cNvPr id="7" name="Picture 6">
            <a:extLst>
              <a:ext uri="{FF2B5EF4-FFF2-40B4-BE49-F238E27FC236}">
                <a16:creationId xmlns:a16="http://schemas.microsoft.com/office/drawing/2014/main" id="{AADB8F97-89D7-9143-A385-739A8CACCA75}"/>
              </a:ext>
            </a:extLst>
          </p:cNvPr>
          <p:cNvPicPr>
            <a:picLocks noChangeAspect="1"/>
          </p:cNvPicPr>
          <p:nvPr/>
        </p:nvPicPr>
        <p:blipFill>
          <a:blip r:embed="rId5"/>
          <a:stretch>
            <a:fillRect/>
          </a:stretch>
        </p:blipFill>
        <p:spPr>
          <a:xfrm>
            <a:off x="8516190" y="3567085"/>
            <a:ext cx="2984500" cy="2667000"/>
          </a:xfrm>
          <a:prstGeom prst="rect">
            <a:avLst/>
          </a:prstGeom>
        </p:spPr>
      </p:pic>
      <p:pic>
        <p:nvPicPr>
          <p:cNvPr id="8" name="Recorded Sound" descr="Recorded Sound">
            <a:hlinkClick r:id="" action="ppaction://media"/>
            <a:extLst>
              <a:ext uri="{FF2B5EF4-FFF2-40B4-BE49-F238E27FC236}">
                <a16:creationId xmlns:a16="http://schemas.microsoft.com/office/drawing/2014/main" id="{CF6BCDD0-998C-6C4A-B51D-9F033D7988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69411" y="5303919"/>
            <a:ext cx="812800" cy="812800"/>
          </a:xfrm>
          <a:prstGeom prst="rect">
            <a:avLst/>
          </a:prstGeom>
        </p:spPr>
      </p:pic>
    </p:spTree>
    <p:extLst>
      <p:ext uri="{BB962C8B-B14F-4D97-AF65-F5344CB8AC3E}">
        <p14:creationId xmlns:p14="http://schemas.microsoft.com/office/powerpoint/2010/main" val="394833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CD4738F-CCAB-C945-B2E8-A47FC614982F}"/>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Discussion </a:t>
            </a:r>
          </a:p>
        </p:txBody>
      </p:sp>
      <p:sp>
        <p:nvSpPr>
          <p:cNvPr id="3" name="Content Placeholder 2">
            <a:extLst>
              <a:ext uri="{FF2B5EF4-FFF2-40B4-BE49-F238E27FC236}">
                <a16:creationId xmlns:a16="http://schemas.microsoft.com/office/drawing/2014/main" id="{0FCEA4E0-F0E0-6941-B0AC-CE98850DF022}"/>
              </a:ext>
            </a:extLst>
          </p:cNvPr>
          <p:cNvSpPr>
            <a:spLocks noGrp="1"/>
          </p:cNvSpPr>
          <p:nvPr>
            <p:ph idx="1"/>
          </p:nvPr>
        </p:nvSpPr>
        <p:spPr>
          <a:xfrm>
            <a:off x="1353667" y="2177170"/>
            <a:ext cx="9708995" cy="3567173"/>
          </a:xfrm>
        </p:spPr>
        <p:txBody>
          <a:bodyPr anchor="ctr">
            <a:normAutofit/>
          </a:bodyPr>
          <a:lstStyle/>
          <a:p>
            <a:r>
              <a:rPr lang="en-US" sz="2200" dirty="0"/>
              <a:t>Paratubal cysts are usually of paramesonephric origin, with the Hydatid cyst of Morgagni being the most common. </a:t>
            </a:r>
            <a:r>
              <a:rPr lang="en-US" sz="2200" baseline="30000" dirty="0"/>
              <a:t>1</a:t>
            </a:r>
            <a:endParaRPr lang="en-US" sz="2200" dirty="0"/>
          </a:p>
          <a:p>
            <a:r>
              <a:rPr lang="en-US" sz="2200" dirty="0"/>
              <a:t>The incidence of paratubal cysts is not clearly defined as many are asymptomatic. </a:t>
            </a:r>
            <a:r>
              <a:rPr lang="en-US" sz="2200" dirty="0" err="1"/>
              <a:t>Muolokwu</a:t>
            </a:r>
            <a:r>
              <a:rPr lang="en-US" sz="2200" dirty="0"/>
              <a:t> et al observed that of over fifteen hundred patients with a diagnosis of adnexal masses, the overall incidence of paratubal cysts was only 7%. </a:t>
            </a:r>
            <a:r>
              <a:rPr lang="en-US" sz="2200" baseline="30000" dirty="0"/>
              <a:t>2</a:t>
            </a:r>
            <a:endParaRPr lang="en-US" sz="2200" dirty="0"/>
          </a:p>
          <a:p>
            <a:r>
              <a:rPr lang="en-US" sz="2200" dirty="0"/>
              <a:t>Paratubal cysts may cause symptoms and thus come to clinical attention because of enlargement, hemorrhage, or torsion. Several studies have shown a positive correlation with incidence of paratubal cysts and higher body mass index (BMI). </a:t>
            </a:r>
            <a:r>
              <a:rPr lang="en-US" sz="2200" baseline="30000" dirty="0"/>
              <a:t>3</a:t>
            </a:r>
            <a:endParaRPr lang="en-US" sz="2200" dirty="0"/>
          </a:p>
        </p:txBody>
      </p:sp>
      <p:sp>
        <p:nvSpPr>
          <p:cNvPr id="4" name="Footer Placeholder 3">
            <a:extLst>
              <a:ext uri="{FF2B5EF4-FFF2-40B4-BE49-F238E27FC236}">
                <a16:creationId xmlns:a16="http://schemas.microsoft.com/office/drawing/2014/main" id="{76B880F0-2713-2642-BE19-83AF9C1C2BC0}"/>
              </a:ext>
            </a:extLst>
          </p:cNvPr>
          <p:cNvSpPr>
            <a:spLocks noGrp="1"/>
          </p:cNvSpPr>
          <p:nvPr>
            <p:ph type="ftr" sz="quarter" idx="11"/>
          </p:nvPr>
        </p:nvSpPr>
        <p:spPr>
          <a:xfrm>
            <a:off x="1119323" y="6370873"/>
            <a:ext cx="9957296" cy="246950"/>
          </a:xfrm>
        </p:spPr>
        <p:txBody>
          <a:bodyPr>
            <a:normAutofit fontScale="25000" lnSpcReduction="20000"/>
          </a:bodyPr>
          <a:lstStyle/>
          <a:p>
            <a:pPr marL="228600" indent="-228600" algn="l">
              <a:lnSpc>
                <a:spcPct val="90000"/>
              </a:lnSpc>
              <a:spcAft>
                <a:spcPts val="600"/>
              </a:spcAft>
              <a:buAutoNum type="arabicPeriod"/>
            </a:pPr>
            <a:r>
              <a:rPr lang="en-US" sz="4800" dirty="0" err="1"/>
              <a:t>Blaustein’s</a:t>
            </a:r>
            <a:r>
              <a:rPr lang="en-US" sz="4800" dirty="0"/>
              <a:t> Pathology of the Female Genital Tract, 6th ed, </a:t>
            </a:r>
            <a:r>
              <a:rPr lang="en-US" sz="4800" dirty="0" err="1"/>
              <a:t>Kurman</a:t>
            </a:r>
            <a:r>
              <a:rPr lang="en-US" sz="4800" dirty="0"/>
              <a:t> RJ, </a:t>
            </a:r>
            <a:r>
              <a:rPr lang="en-US" sz="4800" dirty="0" err="1"/>
              <a:t>Ellenson</a:t>
            </a:r>
            <a:r>
              <a:rPr lang="en-US" sz="4800" dirty="0"/>
              <a:t> LH, </a:t>
            </a:r>
            <a:r>
              <a:rPr lang="en-US" sz="4800" dirty="0" err="1"/>
              <a:t>Ronnett</a:t>
            </a:r>
            <a:r>
              <a:rPr lang="en-US" sz="4800" dirty="0"/>
              <a:t> BM (Eds), Springer, New York 2011.</a:t>
            </a:r>
          </a:p>
          <a:p>
            <a:pPr marL="228600" indent="-228600" algn="l">
              <a:lnSpc>
                <a:spcPct val="90000"/>
              </a:lnSpc>
              <a:spcAft>
                <a:spcPts val="600"/>
              </a:spcAft>
              <a:buFontTx/>
              <a:buAutoNum type="arabicPeriod"/>
            </a:pPr>
            <a:r>
              <a:rPr lang="en-US" sz="4800" dirty="0" err="1"/>
              <a:t>Muolokwu</a:t>
            </a:r>
            <a:r>
              <a:rPr lang="en-US" sz="4800" dirty="0"/>
              <a:t> E, Sanchez J, </a:t>
            </a:r>
            <a:r>
              <a:rPr lang="en-US" sz="4800" dirty="0" err="1"/>
              <a:t>Bercaw</a:t>
            </a:r>
            <a:r>
              <a:rPr lang="en-US" sz="4800" dirty="0"/>
              <a:t> JL, et al. The incidence and surgical management of paratubal cysts in a pediatric and adolescent population. Journal of Pediatric Surgery. 2011;46(11):2161-2163.</a:t>
            </a:r>
          </a:p>
          <a:p>
            <a:pPr marL="228600" indent="-228600" algn="l">
              <a:lnSpc>
                <a:spcPct val="90000"/>
              </a:lnSpc>
              <a:spcAft>
                <a:spcPts val="600"/>
              </a:spcAft>
              <a:buFontTx/>
              <a:buAutoNum type="arabicPeriod"/>
            </a:pPr>
            <a:r>
              <a:rPr lang="en-US" sz="4800" dirty="0" err="1"/>
              <a:t>Kiseli</a:t>
            </a:r>
            <a:r>
              <a:rPr lang="en-US" sz="4800" dirty="0"/>
              <a:t> M, </a:t>
            </a:r>
            <a:r>
              <a:rPr lang="en-US" sz="4800" dirty="0" err="1"/>
              <a:t>Caglar</a:t>
            </a:r>
            <a:r>
              <a:rPr lang="en-US" sz="4800" dirty="0"/>
              <a:t> GS, Cengiz SD, et al. Clinical diagnosis and complications of paratubal cysts: review of the literature and report of uncommon presentations. Archives of Gynecology &amp; Obstetrics. 2012;285(6):1563-1569. doi:10.1007/s00404-012-2304-8.</a:t>
            </a:r>
          </a:p>
          <a:p>
            <a:pPr marL="228600" indent="-228600" algn="l">
              <a:lnSpc>
                <a:spcPct val="90000"/>
              </a:lnSpc>
              <a:spcAft>
                <a:spcPts val="600"/>
              </a:spcAft>
              <a:buFontTx/>
              <a:buAutoNum type="arabicPeriod"/>
            </a:pPr>
            <a:endParaRPr lang="en-US" sz="4800" dirty="0"/>
          </a:p>
          <a:p>
            <a:pPr marL="228600" indent="-228600" algn="l">
              <a:lnSpc>
                <a:spcPct val="90000"/>
              </a:lnSpc>
              <a:spcAft>
                <a:spcPts val="600"/>
              </a:spcAft>
              <a:buAutoNum type="arabicPeriod"/>
            </a:pPr>
            <a:endParaRPr lang="en-US" sz="4800" dirty="0"/>
          </a:p>
          <a:p>
            <a:pPr algn="l">
              <a:lnSpc>
                <a:spcPct val="90000"/>
              </a:lnSpc>
              <a:spcAft>
                <a:spcPts val="600"/>
              </a:spcAft>
            </a:pPr>
            <a:endParaRPr lang="en-US" sz="300" dirty="0"/>
          </a:p>
        </p:txBody>
      </p:sp>
      <p:pic>
        <p:nvPicPr>
          <p:cNvPr id="5" name="Recorded Sound" descr="Recorded Sound">
            <a:hlinkClick r:id="" action="ppaction://media"/>
            <a:extLst>
              <a:ext uri="{FF2B5EF4-FFF2-40B4-BE49-F238E27FC236}">
                <a16:creationId xmlns:a16="http://schemas.microsoft.com/office/drawing/2014/main" id="{3C1200E5-7FE5-1844-BF3E-4690A4ADF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062" y="5154313"/>
            <a:ext cx="812800" cy="812800"/>
          </a:xfrm>
          <a:prstGeom prst="rect">
            <a:avLst/>
          </a:prstGeom>
        </p:spPr>
      </p:pic>
    </p:spTree>
    <p:extLst>
      <p:ext uri="{BB962C8B-B14F-4D97-AF65-F5344CB8AC3E}">
        <p14:creationId xmlns:p14="http://schemas.microsoft.com/office/powerpoint/2010/main" val="152060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2323</Words>
  <Application>Microsoft Macintosh PowerPoint</Application>
  <PresentationFormat>Widescreen</PresentationFormat>
  <Paragraphs>91</Paragraphs>
  <Slides>15</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Twists and Turns: Paratubal Cysts &amp; Bilateral Fallopian Tube Torsion in Adolescents</vt:lpstr>
      <vt:lpstr>Introduction</vt:lpstr>
      <vt:lpstr>Case </vt:lpstr>
      <vt:lpstr>Imaging</vt:lpstr>
      <vt:lpstr>Imaging</vt:lpstr>
      <vt:lpstr>Diagnosis &amp; Management </vt:lpstr>
      <vt:lpstr>Surgery</vt:lpstr>
      <vt:lpstr>Surgery</vt:lpstr>
      <vt:lpstr>Discussion </vt:lpstr>
      <vt:lpstr>Discussion cont.  </vt:lpstr>
      <vt:lpstr>Discussion cont. </vt:lpstr>
      <vt:lpstr>Discussion cont. </vt:lpstr>
      <vt:lpstr>Discussion cont. </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Twists and Turns: Paratubal Cysts &amp; Bilateral Fallopian Tube Torsion in Adolescents</dc:title>
  <dc:creator>Halford, Martha Anna</dc:creator>
  <cp:lastModifiedBy>Halford, Martha Anna</cp:lastModifiedBy>
  <cp:revision>10</cp:revision>
  <dcterms:created xsi:type="dcterms:W3CDTF">2020-07-13T21:26:31Z</dcterms:created>
  <dcterms:modified xsi:type="dcterms:W3CDTF">2020-07-15T14:06:05Z</dcterms:modified>
</cp:coreProperties>
</file>