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</p:sldIdLst>
  <p:sldSz cx="38404800" cy="384048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5552">
          <p15:clr>
            <a:srgbClr val="A4A3A4"/>
          </p15:clr>
        </p15:guide>
        <p15:guide id="3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47038C"/>
    <a:srgbClr val="6600CC"/>
    <a:srgbClr val="360036"/>
    <a:srgbClr val="540054"/>
    <a:srgbClr val="0000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6" autoAdjust="0"/>
    <p:restoredTop sz="87053" autoAdjust="0"/>
  </p:normalViewPr>
  <p:slideViewPr>
    <p:cSldViewPr snapToGrid="0">
      <p:cViewPr varScale="1">
        <p:scale>
          <a:sx n="12" d="100"/>
          <a:sy n="12" d="100"/>
        </p:scale>
        <p:origin x="2178" y="150"/>
      </p:cViewPr>
      <p:guideLst>
        <p:guide orient="horz" pos="12096"/>
        <p:guide pos="15552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Sheet1!$B$6:$C$6</c:f>
              <c:strCache>
                <c:ptCount val="2"/>
                <c:pt idx="0">
                  <c:v>Voted in 2018 Midterm Election</c:v>
                </c:pt>
                <c:pt idx="1">
                  <c:v>Voted in 2016 Presidential Election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0.71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3-4F61-8F64-F728ED397FD7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Sheet1!$B$6:$C$6</c:f>
              <c:strCache>
                <c:ptCount val="2"/>
                <c:pt idx="0">
                  <c:v>Voted in 2018 Midterm Election</c:v>
                </c:pt>
                <c:pt idx="1">
                  <c:v>Voted in 2016 Presidential Election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0.28999999999999998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3-4F61-8F64-F728ED39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785696"/>
        <c:axId val="311782896"/>
      </c:barChart>
      <c:catAx>
        <c:axId val="3117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82896"/>
        <c:crosses val="autoZero"/>
        <c:auto val="1"/>
        <c:lblAlgn val="ctr"/>
        <c:lblOffset val="100"/>
        <c:noMultiLvlLbl val="0"/>
      </c:catAx>
      <c:valAx>
        <c:axId val="3117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7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30422014626789E-2"/>
          <c:y val="2.5744497016304796E-2"/>
          <c:w val="0.9457570169618198"/>
          <c:h val="0.766286279118686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Sheet1!$A$13:$A$16</c:f>
              <c:strCache>
                <c:ptCount val="4"/>
                <c:pt idx="0">
                  <c:v>Limited time to learn about candiates</c:v>
                </c:pt>
                <c:pt idx="1">
                  <c:v>Limited time to learn about amendments</c:v>
                </c:pt>
                <c:pt idx="2">
                  <c:v>School reminded students to vote </c:v>
                </c:pt>
                <c:pt idx="3">
                  <c:v>School provided time to vote </c:v>
                </c:pt>
              </c:strCache>
            </c:strRef>
          </c:cat>
          <c:val>
            <c:numRef>
              <c:f>Sheet1!$B$13:$B$16</c:f>
              <c:numCache>
                <c:formatCode>0%</c:formatCode>
                <c:ptCount val="4"/>
                <c:pt idx="0">
                  <c:v>0.35</c:v>
                </c:pt>
                <c:pt idx="1">
                  <c:v>0.31</c:v>
                </c:pt>
                <c:pt idx="2" formatCode="0.00%">
                  <c:v>0.153</c:v>
                </c:pt>
                <c:pt idx="3" formatCode="0.0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4-4BE5-AC2A-7855456FF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4839072"/>
        <c:axId val="314837952"/>
      </c:barChart>
      <c:catAx>
        <c:axId val="3148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837952"/>
        <c:crosses val="autoZero"/>
        <c:auto val="1"/>
        <c:lblAlgn val="ctr"/>
        <c:lblOffset val="100"/>
        <c:noMultiLvlLbl val="0"/>
      </c:catAx>
      <c:valAx>
        <c:axId val="3148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83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092" tIns="46547" rIns="93092" bIns="46547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092" tIns="46547" rIns="93092" bIns="46547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092" tIns="46547" rIns="93092" bIns="46547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092" tIns="46547" rIns="93092" bIns="4654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ABD60F30-201E-478D-A9F8-26469BCA9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7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19B5-AE44-43AD-96B4-D0061499C0BF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6750" y="1162050"/>
            <a:ext cx="31369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FF87-5023-4BC7-A82D-66A074D80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indent="-1143000" eaLnBrk="1" hangingPunct="1">
              <a:defRPr/>
            </a:pPr>
            <a:r>
              <a:rPr lang="en-US" sz="9600" b="1" dirty="0" smtClean="0">
                <a:cs typeface="Arial" panose="020B0604020202020204" pitchFamily="34" charset="0"/>
              </a:rPr>
              <a:t>30% (104/352) of respondents did not vote in the 2018 Midterm election.</a:t>
            </a:r>
          </a:p>
          <a:p>
            <a:pPr marL="1143000" indent="-1143000" eaLnBrk="1" hangingPunct="1">
              <a:defRPr/>
            </a:pPr>
            <a:r>
              <a:rPr lang="en-US" sz="9600" b="1" dirty="0" smtClean="0">
                <a:cs typeface="Arial" panose="020B0604020202020204" pitchFamily="34" charset="0"/>
              </a:rPr>
              <a:t>14% (50/352) of respondents did not vote in the 2016 Presidential election.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FF87-5023-4BC7-A82D-66A074D80F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indent="-1143000" eaLnBrk="1" hangingPunct="1">
              <a:defRPr/>
            </a:pPr>
            <a:r>
              <a:rPr lang="en-US" sz="9600" b="1" dirty="0" smtClean="0">
                <a:cs typeface="Arial" panose="020B0604020202020204" pitchFamily="34" charset="0"/>
              </a:rPr>
              <a:t>The most prevalent voting barriers included limited time to learn about the candidates (35%, 124/353) and amendments (31%, 111/353).</a:t>
            </a:r>
          </a:p>
          <a:p>
            <a:pPr marL="1143000" indent="-1143000" eaLnBrk="1" hangingPunct="1">
              <a:defRPr/>
            </a:pPr>
            <a:r>
              <a:rPr lang="en-US" sz="9600" b="1" dirty="0" smtClean="0">
                <a:cs typeface="Arial" panose="020B0604020202020204" pitchFamily="34" charset="0"/>
              </a:rPr>
              <a:t>While 15.3% (54/353) of respondents reported that schools reminded them to vote, only 3.4% (12/353) reported that school provided time away from academic or clinical responsibilities to vote.</a:t>
            </a:r>
            <a:endParaRPr lang="en-US" sz="9600" b="1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FF87-5023-4BC7-A82D-66A074D80F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608" y="11930064"/>
            <a:ext cx="32643586" cy="823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214" y="21763039"/>
            <a:ext cx="26882372" cy="9813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AB1C-17A6-4443-9612-13AB2C77B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30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3D30-C155-4BA3-9BDA-08A506993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221" y="1538289"/>
            <a:ext cx="8641820" cy="32767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8758" y="1538289"/>
            <a:ext cx="25806930" cy="32767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4702-2F71-4FAD-B7C3-6EB1A6FFD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8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DCCE-4604-405E-92FE-25C33CE7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4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4679275"/>
            <a:ext cx="32643586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6278225"/>
            <a:ext cx="32643586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8287-8B96-4F34-A335-8FE9F4A73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67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8759" y="8961439"/>
            <a:ext cx="17224375" cy="2534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1667" y="8961439"/>
            <a:ext cx="17224375" cy="2534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EB5D-47D7-4E72-953A-633ABAD97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8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538288"/>
            <a:ext cx="34564814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94" y="8596314"/>
            <a:ext cx="1696878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994" y="12179301"/>
            <a:ext cx="1696878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611" y="8596314"/>
            <a:ext cx="16976196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611" y="12179301"/>
            <a:ext cx="16976196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D5CB-B9D9-40CA-BF04-861BE27A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9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21B6-DAB7-435B-93AB-11F1DCDCB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C0FC-6FC0-4585-B40F-093791A63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1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528763"/>
            <a:ext cx="12634912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57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94" y="8035925"/>
            <a:ext cx="12634912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1238-B700-4C55-9C5A-303057DF1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33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102" y="26882725"/>
            <a:ext cx="23042386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8102" y="3432176"/>
            <a:ext cx="23042386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8102" y="30057726"/>
            <a:ext cx="23042386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19DB-B447-4EBA-80CA-2F4FB69CF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4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8759" y="1538288"/>
            <a:ext cx="3456728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991" tIns="255993" rIns="511991" bIns="255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8759" y="8961439"/>
            <a:ext cx="34567283" cy="2534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991" tIns="255993" rIns="511991" bIns="255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18759" y="34972625"/>
            <a:ext cx="8964083" cy="2667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11991" tIns="255993" rIns="511991" bIns="255993" numCol="1" anchor="t" anchorCtr="0" compatLnSpc="1">
            <a:prstTxWarp prst="textNoShape">
              <a:avLst/>
            </a:prstTxWarp>
          </a:bodyPr>
          <a:lstStyle>
            <a:lvl1pPr defTabSz="5121275" eaLnBrk="1" hangingPunct="1">
              <a:defRPr sz="78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159" y="34972625"/>
            <a:ext cx="12164483" cy="2667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11991" tIns="255993" rIns="511991" bIns="255993" numCol="1" anchor="t" anchorCtr="0" compatLnSpc="1">
            <a:prstTxWarp prst="textNoShape">
              <a:avLst/>
            </a:prstTxWarp>
          </a:bodyPr>
          <a:lstStyle>
            <a:lvl1pPr algn="ctr" defTabSz="5121275" eaLnBrk="1" hangingPunct="1">
              <a:defRPr sz="78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1959" y="34972625"/>
            <a:ext cx="8964083" cy="2667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11991" tIns="255993" rIns="511991" bIns="255993" numCol="1" anchor="t" anchorCtr="0" compatLnSpc="1">
            <a:prstTxWarp prst="textNoShape">
              <a:avLst/>
            </a:prstTxWarp>
          </a:bodyPr>
          <a:lstStyle>
            <a:lvl1pPr algn="r" defTabSz="5121275" eaLnBrk="1" hangingPunct="1">
              <a:defRPr sz="7800" smtClean="0"/>
            </a:lvl1pPr>
          </a:lstStyle>
          <a:p>
            <a:pPr>
              <a:defRPr/>
            </a:pPr>
            <a:fld id="{CE516F6C-841C-49A1-891F-48395D863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920875" indent="-1920875" algn="l" defTabSz="5121275" rtl="0" eaLnBrk="0" fontAlgn="base" hangingPunct="0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60838" indent="-1600200" algn="l" defTabSz="5121275" rtl="0" eaLnBrk="0" fontAlgn="base" hangingPunct="0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6400800" indent="-1279525" algn="l" defTabSz="5121275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8961438" indent="-1281113" algn="l" defTabSz="5121275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1522075" indent="-1281113" algn="l" defTabSz="5121275" rtl="0" eaLnBrk="0" fontAlgn="base" hangingPunct="0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19792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24364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28936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133508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38404800" cy="27687586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12" y="1915146"/>
            <a:ext cx="5218206" cy="439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44415" y="7261892"/>
            <a:ext cx="30523586" cy="826841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 algn="ctr" defTabSz="5121275" eaLnBrk="1" hangingPunct="1">
              <a:lnSpc>
                <a:spcPct val="90000"/>
              </a:lnSpc>
              <a:defRPr/>
            </a:pPr>
            <a:r>
              <a:rPr lang="en-US" sz="19900" b="1" dirty="0">
                <a:solidFill>
                  <a:srgbClr val="FFCC66"/>
                </a:solidFill>
                <a:latin typeface="Tahoma" charset="0"/>
                <a:ea typeface="ＭＳ Ｐゴシック" charset="0"/>
              </a:rPr>
              <a:t>Barriers to Election Day Voting Among </a:t>
            </a:r>
            <a:endParaRPr lang="en-US" sz="19900" b="1" dirty="0" smtClean="0">
              <a:solidFill>
                <a:srgbClr val="FFCC66"/>
              </a:solidFill>
              <a:latin typeface="Tahoma" charset="0"/>
              <a:ea typeface="ＭＳ Ｐゴシック" charset="0"/>
            </a:endParaRPr>
          </a:p>
          <a:p>
            <a:pPr algn="ctr" defTabSz="5121275" eaLnBrk="1" hangingPunct="1">
              <a:lnSpc>
                <a:spcPct val="90000"/>
              </a:lnSpc>
              <a:defRPr/>
            </a:pPr>
            <a:r>
              <a:rPr lang="en-US" sz="19900" b="1" dirty="0" smtClean="0">
                <a:solidFill>
                  <a:srgbClr val="FFCC66"/>
                </a:solidFill>
                <a:latin typeface="Tahoma" charset="0"/>
                <a:ea typeface="ＭＳ Ｐゴシック" charset="0"/>
              </a:rPr>
              <a:t>Medical </a:t>
            </a:r>
            <a:r>
              <a:rPr lang="en-US" sz="19900" b="1" dirty="0">
                <a:solidFill>
                  <a:srgbClr val="FFCC66"/>
                </a:solidFill>
                <a:latin typeface="Tahoma" charset="0"/>
                <a:ea typeface="ＭＳ Ｐゴシック" charset="0"/>
              </a:rPr>
              <a:t>Students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20800" y="16713199"/>
            <a:ext cx="35864800" cy="631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v-SE" altLang="en-US" sz="9600" b="1" dirty="0">
                <a:solidFill>
                  <a:srgbClr val="FFCC66"/>
                </a:solidFill>
                <a:latin typeface="Tahoma" panose="020B0604030504040204" pitchFamily="34" charset="0"/>
              </a:rPr>
              <a:t>Melanie Hotz, MS</a:t>
            </a:r>
            <a:r>
              <a:rPr lang="sv-SE" altLang="en-US" sz="96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, MD, </a:t>
            </a:r>
            <a:r>
              <a:rPr lang="sv-SE" altLang="en-US" sz="9600" b="1" dirty="0">
                <a:solidFill>
                  <a:srgbClr val="FFCC66"/>
                </a:solidFill>
                <a:latin typeface="Tahoma" panose="020B0604030504040204" pitchFamily="34" charset="0"/>
              </a:rPr>
              <a:t>David Yang, MD, Abigail Solomon, Joseph Hagan, </a:t>
            </a:r>
            <a:r>
              <a:rPr lang="sv-SE" altLang="en-US" sz="96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ScD, </a:t>
            </a:r>
            <a:r>
              <a:rPr lang="sv-SE" altLang="en-US" sz="9600" b="1" dirty="0">
                <a:solidFill>
                  <a:srgbClr val="FFCC66"/>
                </a:solidFill>
                <a:latin typeface="Tahoma" panose="020B0604030504040204" pitchFamily="34" charset="0"/>
              </a:rPr>
              <a:t>and La’Nasha Tanner, MD, </a:t>
            </a:r>
            <a:r>
              <a:rPr lang="sv-SE" altLang="en-US" sz="96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FACOG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9600" b="1" dirty="0" smtClean="0">
              <a:solidFill>
                <a:srgbClr val="FFCC66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Department of Obstetrics and Gynecology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Louisiana </a:t>
            </a:r>
            <a:r>
              <a:rPr lang="en-US" altLang="en-US" sz="7200" b="1" dirty="0">
                <a:solidFill>
                  <a:srgbClr val="FFCC66"/>
                </a:solidFill>
                <a:latin typeface="Tahoma" panose="020B0604030504040204" pitchFamily="34" charset="0"/>
              </a:rPr>
              <a:t>State University Health Sciences Center - New </a:t>
            </a:r>
            <a:r>
              <a:rPr lang="en-US" altLang="en-US" sz="7200" b="1" dirty="0" smtClean="0">
                <a:solidFill>
                  <a:srgbClr val="FFCC66"/>
                </a:solidFill>
                <a:latin typeface="Tahoma" panose="020B0604030504040204" pitchFamily="34" charset="0"/>
              </a:rPr>
              <a:t>Orleans, </a:t>
            </a:r>
            <a:r>
              <a:rPr lang="en-US" altLang="en-US" sz="7200" b="1" dirty="0">
                <a:solidFill>
                  <a:srgbClr val="FFCC66"/>
                </a:solidFill>
                <a:latin typeface="Tahoma" panose="020B0604030504040204" pitchFamily="34" charset="0"/>
              </a:rPr>
              <a:t>Louisiana</a:t>
            </a:r>
            <a:r>
              <a:rPr lang="en-US" altLang="en-US" sz="5400" b="1" dirty="0">
                <a:solidFill>
                  <a:srgbClr val="FFCC66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615" y="29950143"/>
            <a:ext cx="3425028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/>
              <a:t>Presenting Author: Melanie Hotz, M.S.,M.D. </a:t>
            </a:r>
          </a:p>
          <a:p>
            <a:r>
              <a:rPr lang="en-US" sz="9600" dirty="0"/>
              <a:t>Louisiana State University Health Sciences Center - New Orleans, Louisiana </a:t>
            </a:r>
          </a:p>
          <a:p>
            <a:r>
              <a:rPr lang="en-US" sz="9600" dirty="0"/>
              <a:t>Melanierhotz@gmail.com</a:t>
            </a:r>
          </a:p>
        </p:txBody>
      </p:sp>
      <p:pic>
        <p:nvPicPr>
          <p:cNvPr id="11" name="Slide 1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5312" y="25291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143000" indent="-1143000" eaLnBrk="1" hangingPunct="1">
              <a:spcBef>
                <a:spcPct val="0"/>
              </a:spcBef>
            </a:pPr>
            <a:r>
              <a:rPr lang="en-US" altLang="en-US" sz="11500" b="1" dirty="0" smtClean="0"/>
              <a:t>Laws </a:t>
            </a:r>
            <a:r>
              <a:rPr lang="en-US" altLang="en-US" sz="11500" b="1" dirty="0"/>
              <a:t>enacted by elected officials can affect how physicians </a:t>
            </a:r>
            <a:r>
              <a:rPr lang="en-US" altLang="en-US" sz="11500" b="1" dirty="0" smtClean="0"/>
              <a:t>practice.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 smtClean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 smtClean="0"/>
              <a:t>Civic </a:t>
            </a:r>
            <a:r>
              <a:rPr lang="en-US" altLang="en-US" sz="11500" b="1" dirty="0"/>
              <a:t>engagement is a value emphasized throughout medical </a:t>
            </a:r>
            <a:r>
              <a:rPr lang="en-US" altLang="en-US" sz="11500" b="1" dirty="0" smtClean="0"/>
              <a:t>training.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 smtClean="0"/>
              <a:t>Physicians are significantly less likely to vote than the general population.</a:t>
            </a:r>
            <a:r>
              <a:rPr lang="en-US" altLang="en-US" sz="11500" b="1" baseline="30000" dirty="0" smtClean="0"/>
              <a:t>1</a:t>
            </a:r>
            <a:endParaRPr lang="en-US" altLang="en-US" sz="11500" b="1" dirty="0" smtClean="0"/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 smtClean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/>
              <a:t>Little research has been conducted looking into physician voter </a:t>
            </a:r>
            <a:r>
              <a:rPr lang="en-US" altLang="en-US" sz="11500" b="1" dirty="0" smtClean="0"/>
              <a:t>turnout.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 smtClean="0"/>
              <a:t>The goal of this study is </a:t>
            </a:r>
            <a:r>
              <a:rPr lang="en-US" altLang="en-US" sz="11500" b="1" dirty="0"/>
              <a:t>to identify barriers medical students encounter that may prevent them from voting in </a:t>
            </a:r>
            <a:r>
              <a:rPr lang="en-US" altLang="en-US" sz="11500" b="1" dirty="0" smtClean="0"/>
              <a:t>elections.</a:t>
            </a:r>
            <a:endParaRPr lang="en-US" altLang="en-US" sz="11500" b="1" dirty="0"/>
          </a:p>
        </p:txBody>
      </p:sp>
      <p:pic>
        <p:nvPicPr>
          <p:cNvPr id="6" name="Slide 2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0" y="3688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/>
              <a:t>A cross-sectional observational study was conducted.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/>
              <a:t>An online survey was emailed to Medical Students at two Medical Schools in New Orleans, LA in the spring of 2019.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/>
              <a:t>The survey assessed demographic information and barriers students encountered related to voting in recent elections.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15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11500" b="1" dirty="0"/>
              <a:t>A secure online database was used to collect data with the exclusion of any identifying information. </a:t>
            </a:r>
          </a:p>
        </p:txBody>
      </p:sp>
      <p:pic>
        <p:nvPicPr>
          <p:cNvPr id="2" name="Slide 3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35433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143000" indent="-1143000" eaLnBrk="1" hangingPunct="1">
              <a:defRPr/>
            </a:pPr>
            <a:endParaRPr lang="en-US" sz="11500" b="1" dirty="0" smtClean="0">
              <a:cs typeface="Arial" panose="020B0604020202020204" pitchFamily="34" charset="0"/>
            </a:endParaRPr>
          </a:p>
          <a:p>
            <a:pPr marL="1143000" indent="-1143000" eaLnBrk="1" hangingPunct="1">
              <a:defRPr/>
            </a:pPr>
            <a:r>
              <a:rPr lang="en-US" sz="11500" b="1" dirty="0" smtClean="0">
                <a:cs typeface="Arial" panose="020B0604020202020204" pitchFamily="34" charset="0"/>
              </a:rPr>
              <a:t>353 </a:t>
            </a:r>
            <a:r>
              <a:rPr lang="en-US" sz="11500" b="1" dirty="0">
                <a:cs typeface="Arial" panose="020B0604020202020204" pitchFamily="34" charset="0"/>
              </a:rPr>
              <a:t>medical students responded to the survey</a:t>
            </a:r>
            <a:r>
              <a:rPr lang="en-US" sz="11500" b="1" dirty="0" smtClean="0">
                <a:cs typeface="Arial" panose="020B0604020202020204" pitchFamily="34" charset="0"/>
              </a:rPr>
              <a:t>.</a:t>
            </a:r>
            <a:endParaRPr lang="en-US" sz="11500" b="1" dirty="0">
              <a:solidFill>
                <a:srgbClr val="360036"/>
              </a:solidFill>
              <a:cs typeface="Arial" panose="020B0604020202020204" pitchFamily="34" charset="0"/>
            </a:endParaRPr>
          </a:p>
          <a:p>
            <a:pPr marL="1143000" indent="-1143000" eaLnBrk="1" hangingPunct="1">
              <a:defRPr/>
            </a:pPr>
            <a:r>
              <a:rPr lang="en-US" sz="11500" b="1" dirty="0">
                <a:cs typeface="Arial" panose="020B0604020202020204" pitchFamily="34" charset="0"/>
              </a:rPr>
              <a:t>30% (104/352) of respondents did not vote in the 2018 Midterm election.</a:t>
            </a:r>
          </a:p>
          <a:p>
            <a:pPr marL="1143000" indent="-1143000" eaLnBrk="1" hangingPunct="1">
              <a:defRPr/>
            </a:pPr>
            <a:r>
              <a:rPr lang="en-US" sz="11500" b="1" dirty="0">
                <a:cs typeface="Arial" panose="020B0604020202020204" pitchFamily="34" charset="0"/>
              </a:rPr>
              <a:t>14% (50/352) of respondents did not vote in the 2016 Presidential election.</a:t>
            </a:r>
          </a:p>
          <a:p>
            <a:pPr marL="1143000" indent="-1143000" eaLnBrk="1" hangingPunct="1">
              <a:defRPr/>
            </a:pPr>
            <a:r>
              <a:rPr lang="en-US" sz="11500" b="1" dirty="0">
                <a:cs typeface="Arial" panose="020B0604020202020204" pitchFamily="34" charset="0"/>
              </a:rPr>
              <a:t>The most prevalent voting barriers included limited time to learn about the candidates (35%, 124/353) and amendments (31%, 111/353).</a:t>
            </a:r>
          </a:p>
          <a:p>
            <a:pPr marL="1143000" indent="-1143000" eaLnBrk="1" hangingPunct="1">
              <a:defRPr/>
            </a:pPr>
            <a:r>
              <a:rPr lang="en-US" sz="11500" b="1" dirty="0">
                <a:cs typeface="Arial" panose="020B0604020202020204" pitchFamily="34" charset="0"/>
              </a:rPr>
              <a:t>While 15.3% (54/353) of respondents reported that schools reminded them to vote, only 3.4% (12/353) reported that school provided time away from academic or clinical responsibilities to vote.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1468581" y="36382036"/>
            <a:ext cx="1108364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9600" b="1" u="sng" dirty="0">
                <a:solidFill>
                  <a:srgbClr val="360036"/>
                </a:solidFill>
                <a:cs typeface="Arial" panose="020B0604020202020204" pitchFamily="34" charset="0"/>
              </a:rPr>
              <a:t>Medical Student Voter Turnout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2418"/>
              </p:ext>
            </p:extLst>
          </p:nvPr>
        </p:nvGraphicFramePr>
        <p:xfrm>
          <a:off x="2743200" y="13309600"/>
          <a:ext cx="33426399" cy="25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Slide 5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473" y="36936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9600" b="1" u="sng" dirty="0">
                <a:solidFill>
                  <a:srgbClr val="360036"/>
                </a:solidFill>
                <a:cs typeface="Arial" panose="020B0604020202020204" pitchFamily="34" charset="0"/>
              </a:rPr>
              <a:t>Factors that Influence Medical </a:t>
            </a:r>
            <a:r>
              <a:rPr lang="en-US" sz="9600" b="1" u="sng" dirty="0" smtClean="0">
                <a:solidFill>
                  <a:srgbClr val="360036"/>
                </a:solidFill>
                <a:cs typeface="Arial" panose="020B0604020202020204" pitchFamily="34" charset="0"/>
              </a:rPr>
              <a:t>Student Voter </a:t>
            </a:r>
            <a:r>
              <a:rPr lang="en-US" sz="9600" b="1" u="sng" dirty="0">
                <a:solidFill>
                  <a:srgbClr val="360036"/>
                </a:solidFill>
                <a:cs typeface="Arial" panose="020B0604020202020204" pitchFamily="34" charset="0"/>
              </a:rPr>
              <a:t>Turnout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84418"/>
              </p:ext>
            </p:extLst>
          </p:nvPr>
        </p:nvGraphicFramePr>
        <p:xfrm>
          <a:off x="0" y="14325600"/>
          <a:ext cx="37592000" cy="2265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Slide 6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5891" y="3637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9600" b="1" dirty="0"/>
              <a:t>Students most often identify limited time to learn about election candidates and amendments as barriers to voting in elections.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96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9600" b="1" dirty="0"/>
              <a:t>Most students do not have protected time to participate in elections.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96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9600" b="1" dirty="0"/>
              <a:t>Given the value that medical schools place on civic engagement, it is surprising that so few students are given time to vote.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96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9600" b="1" dirty="0"/>
              <a:t>Medical schools can </a:t>
            </a:r>
            <a:r>
              <a:rPr lang="en-US" altLang="en-US" sz="9600" b="1" dirty="0" smtClean="0"/>
              <a:t>potentially </a:t>
            </a:r>
            <a:r>
              <a:rPr lang="en-US" altLang="en-US" sz="9600" b="1" dirty="0"/>
              <a:t>enhance voter turnout by reminding students of upcoming elections and providing protected time to participate in elections.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9600" b="1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9600" b="1" dirty="0"/>
              <a:t>By reducing barriers to voting for medical trainees, medical schools can help create a generation of future physicians with a higher voter turnout. </a:t>
            </a:r>
          </a:p>
        </p:txBody>
      </p:sp>
      <p:pic>
        <p:nvPicPr>
          <p:cNvPr id="2" name="Conclusion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4327" y="36686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0"/>
            <a:ext cx="38404800" cy="11176000"/>
          </a:xfrm>
          <a:prstGeom prst="rect">
            <a:avLst/>
          </a:prstGeom>
          <a:solidFill>
            <a:srgbClr val="470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1300" b="1" dirty="0" smtClean="0">
                <a:solidFill>
                  <a:srgbClr val="FFCC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References </a:t>
            </a:r>
            <a:endParaRPr lang="en-US" altLang="en-US" sz="7200" b="1" dirty="0">
              <a:solidFill>
                <a:srgbClr val="FFCC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176000"/>
            <a:ext cx="38404800" cy="27228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29184" tIns="164592" rIns="329184" bIns="164592"/>
          <a:lstStyle>
            <a:lvl1pPr defTabSz="5121275">
              <a:spcBef>
                <a:spcPct val="20000"/>
              </a:spcBef>
              <a:buChar char="•"/>
              <a:defRPr sz="17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571500" defTabSz="5121275">
              <a:spcBef>
                <a:spcPct val="20000"/>
              </a:spcBef>
              <a:buChar char="–"/>
              <a:defRPr sz="15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121275">
              <a:spcBef>
                <a:spcPct val="20000"/>
              </a:spcBef>
              <a:buChar char="•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121275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121275">
              <a:spcBef>
                <a:spcPct val="20000"/>
              </a:spcBef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21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742950" indent="-742950" eaLnBrk="1" hangingPunct="1">
              <a:buAutoNum type="arabicPeriod"/>
              <a:defRPr/>
            </a:pPr>
            <a:r>
              <a:rPr lang="en-US" sz="9600" dirty="0"/>
              <a:t>Grande D, Asch DA, Armstrong K. Do doctors vote?. J Gen Intern Med. 2007;22(5):585–589. doi:10.1007/s11606-007-0105-8</a:t>
            </a:r>
          </a:p>
          <a:p>
            <a:pPr marL="742950" indent="-742950" eaLnBrk="1" hangingPunct="1">
              <a:buAutoNum type="arabicPeriod"/>
              <a:defRPr/>
            </a:pPr>
            <a:r>
              <a:rPr lang="en-US" sz="9600" dirty="0">
                <a:solidFill>
                  <a:srgbClr val="360036"/>
                </a:solidFill>
                <a:cs typeface="Arial" panose="020B0604020202020204" pitchFamily="34" charset="0"/>
              </a:rPr>
              <a:t>Grande D, Armstrong K. Community volunteerism of US physicians. J Gen Intern Med. 2008;23(12):1987–1991. doi:10.1007/s11606-008-0811-x</a:t>
            </a:r>
          </a:p>
          <a:p>
            <a:pPr marL="742950" indent="-742950" eaLnBrk="1" hangingPunct="1">
              <a:buAutoNum type="arabicPeriod"/>
              <a:defRPr/>
            </a:pPr>
            <a:r>
              <a:rPr lang="en-US" sz="9600" dirty="0" err="1"/>
              <a:t>Gruen</a:t>
            </a:r>
            <a:r>
              <a:rPr lang="en-US" sz="9600" dirty="0"/>
              <a:t> R et al. “Public Roles of US Physicians: Community Participation, Political Involvement, and Collective Advocacy.” JAMA. 2006.</a:t>
            </a:r>
          </a:p>
          <a:p>
            <a:pPr marL="742950" indent="-742950" eaLnBrk="1" hangingPunct="1">
              <a:buAutoNum type="arabicPeriod"/>
              <a:defRPr/>
            </a:pPr>
            <a:r>
              <a:rPr lang="en-US" sz="9600" dirty="0"/>
              <a:t>Liggett A et al. “Results of a voter registration project at 2 family medicine residency clinics in the Bronx, New York.” Ann Fam Med. 2014.</a:t>
            </a:r>
          </a:p>
          <a:p>
            <a:pPr marL="742950" indent="-742950" eaLnBrk="1" hangingPunct="1">
              <a:buAutoNum type="arabicPeriod"/>
              <a:defRPr/>
            </a:pPr>
            <a:r>
              <a:rPr lang="en-US" sz="9600" dirty="0"/>
              <a:t>Voting and the Role of Physicians - Milligan M., Jones D. Academic medicine : journal of the Association of American Medical Colleges 2017 92:9 (1220-1221)</a:t>
            </a:r>
          </a:p>
          <a:p>
            <a:pPr marL="742950" indent="-742950" eaLnBrk="1" hangingPunct="1">
              <a:buAutoNum type="arabicPeriod"/>
              <a:defRPr/>
            </a:pPr>
            <a:r>
              <a:rPr lang="en-US" sz="9600" dirty="0" err="1"/>
              <a:t>Gruen</a:t>
            </a:r>
            <a:r>
              <a:rPr lang="en-US" sz="9600" dirty="0"/>
              <a:t> R et al. “Public Roles of US Physicians: Community Participation, Political Involvement, and Collective Advocacy.” JAMA. 2006.</a:t>
            </a:r>
          </a:p>
        </p:txBody>
      </p:sp>
      <p:pic>
        <p:nvPicPr>
          <p:cNvPr id="2" name="slide 8 nar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4764" y="3779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IAMSEposter slide06">
  <a:themeElements>
    <a:clrScheme name="IAMSEposter slide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AMSEposter slide0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AMSEposter slide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MSEposter slide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MSEposter slide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MSEposter slide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MSEposter slide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MSEposter slide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MSEposter slide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IAMSEposter slide06</Template>
  <TotalTime>5022</TotalTime>
  <Words>674</Words>
  <Application>Microsoft Office PowerPoint</Application>
  <PresentationFormat>Custom</PresentationFormat>
  <Paragraphs>61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Tahoma</vt:lpstr>
      <vt:lpstr>IAMSEposter slide06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Holman</dc:creator>
  <cp:lastModifiedBy>Hotz, Melanie R.</cp:lastModifiedBy>
  <cp:revision>76</cp:revision>
  <dcterms:created xsi:type="dcterms:W3CDTF">2007-02-28T20:48:43Z</dcterms:created>
  <dcterms:modified xsi:type="dcterms:W3CDTF">2020-07-12T16:42:24Z</dcterms:modified>
</cp:coreProperties>
</file>