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58" r:id="rId2"/>
    <p:sldId id="279" r:id="rId3"/>
    <p:sldId id="262" r:id="rId4"/>
    <p:sldId id="283" r:id="rId5"/>
    <p:sldId id="287" r:id="rId6"/>
    <p:sldId id="269" r:id="rId7"/>
    <p:sldId id="270" r:id="rId8"/>
    <p:sldId id="289" r:id="rId9"/>
    <p:sldId id="271" r:id="rId10"/>
    <p:sldId id="303" r:id="rId11"/>
    <p:sldId id="294" r:id="rId12"/>
    <p:sldId id="295" r:id="rId13"/>
    <p:sldId id="304" r:id="rId14"/>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43826" autoAdjust="0"/>
  </p:normalViewPr>
  <p:slideViewPr>
    <p:cSldViewPr snapToGrid="0">
      <p:cViewPr varScale="1">
        <p:scale>
          <a:sx n="33" d="100"/>
          <a:sy n="33" d="100"/>
        </p:scale>
        <p:origin x="1542" y="6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3" d="100"/>
          <a:sy n="83" d="100"/>
        </p:scale>
        <p:origin x="201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77739" cy="471054"/>
          </a:xfrm>
          <a:prstGeom prst="rect">
            <a:avLst/>
          </a:prstGeom>
        </p:spPr>
        <p:txBody>
          <a:bodyPr vert="horz" lIns="93662" tIns="46831" rIns="93662" bIns="46831" rtlCol="0"/>
          <a:lstStyle>
            <a:lvl1pPr algn="l">
              <a:defRPr sz="1200"/>
            </a:lvl1pPr>
          </a:lstStyle>
          <a:p>
            <a:endParaRPr lang="en-US"/>
          </a:p>
        </p:txBody>
      </p:sp>
      <p:sp>
        <p:nvSpPr>
          <p:cNvPr id="3" name="Date Placeholder 2"/>
          <p:cNvSpPr>
            <a:spLocks noGrp="1"/>
          </p:cNvSpPr>
          <p:nvPr>
            <p:ph type="dt" sz="quarter" idx="1"/>
          </p:nvPr>
        </p:nvSpPr>
        <p:spPr>
          <a:xfrm>
            <a:off x="4023093" y="2"/>
            <a:ext cx="3077739" cy="471054"/>
          </a:xfrm>
          <a:prstGeom prst="rect">
            <a:avLst/>
          </a:prstGeom>
        </p:spPr>
        <p:txBody>
          <a:bodyPr vert="horz" lIns="93662" tIns="46831" rIns="93662" bIns="46831" rtlCol="0"/>
          <a:lstStyle>
            <a:lvl1pPr algn="r">
              <a:defRPr sz="1200"/>
            </a:lvl1pPr>
          </a:lstStyle>
          <a:p>
            <a:fld id="{CE8BFE6A-8A27-49C0-96A2-EE5CF51454B7}" type="datetimeFigureOut">
              <a:rPr lang="en-US" smtClean="0"/>
              <a:t>7/14/2020</a:t>
            </a:fld>
            <a:endParaRPr lang="en-US"/>
          </a:p>
        </p:txBody>
      </p:sp>
      <p:sp>
        <p:nvSpPr>
          <p:cNvPr id="4" name="Footer Placeholder 3"/>
          <p:cNvSpPr>
            <a:spLocks noGrp="1"/>
          </p:cNvSpPr>
          <p:nvPr>
            <p:ph type="ftr" sz="quarter" idx="2"/>
          </p:nvPr>
        </p:nvSpPr>
        <p:spPr>
          <a:xfrm>
            <a:off x="0" y="8917424"/>
            <a:ext cx="3077739" cy="471053"/>
          </a:xfrm>
          <a:prstGeom prst="rect">
            <a:avLst/>
          </a:prstGeom>
        </p:spPr>
        <p:txBody>
          <a:bodyPr vert="horz" lIns="93662" tIns="46831" rIns="93662" bIns="46831" rtlCol="0" anchor="b"/>
          <a:lstStyle>
            <a:lvl1pPr algn="l">
              <a:defRPr sz="1200"/>
            </a:lvl1pPr>
          </a:lstStyle>
          <a:p>
            <a:endParaRPr lang="en-US"/>
          </a:p>
        </p:txBody>
      </p:sp>
      <p:sp>
        <p:nvSpPr>
          <p:cNvPr id="5" name="Slide Number Placeholder 4"/>
          <p:cNvSpPr>
            <a:spLocks noGrp="1"/>
          </p:cNvSpPr>
          <p:nvPr>
            <p:ph type="sldNum" sz="quarter" idx="3"/>
          </p:nvPr>
        </p:nvSpPr>
        <p:spPr>
          <a:xfrm>
            <a:off x="4023093" y="8917424"/>
            <a:ext cx="3077739" cy="471053"/>
          </a:xfrm>
          <a:prstGeom prst="rect">
            <a:avLst/>
          </a:prstGeom>
        </p:spPr>
        <p:txBody>
          <a:bodyPr vert="horz" lIns="93662" tIns="46831" rIns="93662" bIns="46831" rtlCol="0" anchor="b"/>
          <a:lstStyle>
            <a:lvl1pPr algn="r">
              <a:defRPr sz="1200"/>
            </a:lvl1pPr>
          </a:lstStyle>
          <a:p>
            <a:fld id="{ABFBD594-4A54-424D-B124-210FA5F182D1}" type="slidenum">
              <a:rPr lang="en-US" smtClean="0"/>
              <a:t>‹#›</a:t>
            </a:fld>
            <a:endParaRPr lang="en-US"/>
          </a:p>
        </p:txBody>
      </p:sp>
    </p:spTree>
    <p:extLst>
      <p:ext uri="{BB962C8B-B14F-4D97-AF65-F5344CB8AC3E}">
        <p14:creationId xmlns:p14="http://schemas.microsoft.com/office/powerpoint/2010/main" val="10406778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77739" cy="471054"/>
          </a:xfrm>
          <a:prstGeom prst="rect">
            <a:avLst/>
          </a:prstGeom>
        </p:spPr>
        <p:txBody>
          <a:bodyPr vert="horz" lIns="93662" tIns="46831" rIns="93662" bIns="46831" rtlCol="0"/>
          <a:lstStyle>
            <a:lvl1pPr algn="l">
              <a:defRPr sz="1200"/>
            </a:lvl1pPr>
          </a:lstStyle>
          <a:p>
            <a:endParaRPr lang="en-US"/>
          </a:p>
        </p:txBody>
      </p:sp>
      <p:sp>
        <p:nvSpPr>
          <p:cNvPr id="3" name="Date Placeholder 2"/>
          <p:cNvSpPr>
            <a:spLocks noGrp="1"/>
          </p:cNvSpPr>
          <p:nvPr>
            <p:ph type="dt" idx="1"/>
          </p:nvPr>
        </p:nvSpPr>
        <p:spPr>
          <a:xfrm>
            <a:off x="4023093" y="2"/>
            <a:ext cx="3077739" cy="471054"/>
          </a:xfrm>
          <a:prstGeom prst="rect">
            <a:avLst/>
          </a:prstGeom>
        </p:spPr>
        <p:txBody>
          <a:bodyPr vert="horz" lIns="93662" tIns="46831" rIns="93662" bIns="46831" rtlCol="0"/>
          <a:lstStyle>
            <a:lvl1pPr algn="r">
              <a:defRPr sz="1200"/>
            </a:lvl1pPr>
          </a:lstStyle>
          <a:p>
            <a:fld id="{15600944-8C92-4905-9515-5797BDE6AA5C}" type="datetimeFigureOut">
              <a:rPr lang="en-US" smtClean="0"/>
              <a:t>7/14/2020</a:t>
            </a:fld>
            <a:endParaRPr lang="en-US"/>
          </a:p>
        </p:txBody>
      </p:sp>
      <p:sp>
        <p:nvSpPr>
          <p:cNvPr id="4" name="Slide Image Placeholder 3"/>
          <p:cNvSpPr>
            <a:spLocks noGrp="1" noRot="1" noChangeAspect="1"/>
          </p:cNvSpPr>
          <p:nvPr>
            <p:ph type="sldImg" idx="2"/>
          </p:nvPr>
        </p:nvSpPr>
        <p:spPr>
          <a:xfrm>
            <a:off x="1439863" y="1174750"/>
            <a:ext cx="4222750" cy="3167063"/>
          </a:xfrm>
          <a:prstGeom prst="rect">
            <a:avLst/>
          </a:prstGeom>
          <a:noFill/>
          <a:ln w="12700">
            <a:solidFill>
              <a:prstClr val="black"/>
            </a:solidFill>
          </a:ln>
        </p:spPr>
        <p:txBody>
          <a:bodyPr vert="horz" lIns="93662" tIns="46831" rIns="93662" bIns="46831"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3662" tIns="46831" rIns="93662" bIns="468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4"/>
            <a:ext cx="3077739" cy="471053"/>
          </a:xfrm>
          <a:prstGeom prst="rect">
            <a:avLst/>
          </a:prstGeom>
        </p:spPr>
        <p:txBody>
          <a:bodyPr vert="horz" lIns="93662" tIns="46831" rIns="93662" bIns="46831"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4"/>
            <a:ext cx="3077739" cy="471053"/>
          </a:xfrm>
          <a:prstGeom prst="rect">
            <a:avLst/>
          </a:prstGeom>
        </p:spPr>
        <p:txBody>
          <a:bodyPr vert="horz" lIns="93662" tIns="46831" rIns="93662" bIns="46831" rtlCol="0" anchor="b"/>
          <a:lstStyle>
            <a:lvl1pPr algn="r">
              <a:defRPr sz="1200"/>
            </a:lvl1pPr>
          </a:lstStyle>
          <a:p>
            <a:fld id="{0FD71467-377E-41B2-94BA-49AA46C8E94C}" type="slidenum">
              <a:rPr lang="en-US" smtClean="0"/>
              <a:t>‹#›</a:t>
            </a:fld>
            <a:endParaRPr lang="en-US"/>
          </a:p>
        </p:txBody>
      </p:sp>
    </p:spTree>
    <p:extLst>
      <p:ext uri="{BB962C8B-B14F-4D97-AF65-F5344CB8AC3E}">
        <p14:creationId xmlns:p14="http://schemas.microsoft.com/office/powerpoint/2010/main" val="2327981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a:t>
            </a:r>
            <a:r>
              <a:rPr lang="en-US" baseline="0" dirty="0"/>
              <a:t> you for the opportunity to present our work virtually. </a:t>
            </a:r>
          </a:p>
          <a:p>
            <a:endParaRPr lang="en-US" baseline="0" dirty="0"/>
          </a:p>
          <a:p>
            <a:r>
              <a:rPr lang="en-US" baseline="0" dirty="0"/>
              <a:t>I will be presenting the results of Implementation of an Education Intervention to Increase Use of Evidence-Based Contraceptive Practices.</a:t>
            </a:r>
            <a:endParaRPr lang="en-US" dirty="0"/>
          </a:p>
        </p:txBody>
      </p:sp>
      <p:sp>
        <p:nvSpPr>
          <p:cNvPr id="4" name="Slide Number Placeholder 3"/>
          <p:cNvSpPr>
            <a:spLocks noGrp="1"/>
          </p:cNvSpPr>
          <p:nvPr>
            <p:ph type="sldNum" sz="quarter" idx="10"/>
          </p:nvPr>
        </p:nvSpPr>
        <p:spPr/>
        <p:txBody>
          <a:bodyPr/>
          <a:lstStyle/>
          <a:p>
            <a:fld id="{0FD71467-377E-41B2-94BA-49AA46C8E94C}" type="slidenum">
              <a:rPr lang="en-US" smtClean="0"/>
              <a:t>1</a:t>
            </a:fld>
            <a:endParaRPr lang="en-US"/>
          </a:p>
        </p:txBody>
      </p:sp>
    </p:spTree>
    <p:extLst>
      <p:ext uri="{BB962C8B-B14F-4D97-AF65-F5344CB8AC3E}">
        <p14:creationId xmlns:p14="http://schemas.microsoft.com/office/powerpoint/2010/main" val="637738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the 215 targeted providers,</a:t>
            </a:r>
            <a:r>
              <a:rPr lang="en-US" baseline="0" dirty="0"/>
              <a:t> 82 participated exceeding the goal of 20% and reaching 38% participation,</a:t>
            </a:r>
            <a:endParaRPr lang="en-US" dirty="0"/>
          </a:p>
        </p:txBody>
      </p:sp>
      <p:sp>
        <p:nvSpPr>
          <p:cNvPr id="4" name="Slide Number Placeholder 3"/>
          <p:cNvSpPr>
            <a:spLocks noGrp="1"/>
          </p:cNvSpPr>
          <p:nvPr>
            <p:ph type="sldNum" sz="quarter" idx="10"/>
          </p:nvPr>
        </p:nvSpPr>
        <p:spPr/>
        <p:txBody>
          <a:bodyPr/>
          <a:lstStyle/>
          <a:p>
            <a:fld id="{0FD71467-377E-41B2-94BA-49AA46C8E94C}" type="slidenum">
              <a:rPr lang="en-US" smtClean="0"/>
              <a:t>10</a:t>
            </a:fld>
            <a:endParaRPr lang="en-US"/>
          </a:p>
        </p:txBody>
      </p:sp>
    </p:spTree>
    <p:extLst>
      <p:ext uri="{BB962C8B-B14F-4D97-AF65-F5344CB8AC3E}">
        <p14:creationId xmlns:p14="http://schemas.microsoft.com/office/powerpoint/2010/main" val="287895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proportion of the providers who intended to provide LARC services increased</a:t>
            </a:r>
            <a:r>
              <a:rPr lang="en-US" baseline="0" dirty="0"/>
              <a:t> after training with 17% intending to provide prior and 93% intending to provide after.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0FD71467-377E-41B2-94BA-49AA46C8E94C}" type="slidenum">
              <a:rPr lang="en-US" smtClean="0"/>
              <a:t>11</a:t>
            </a:fld>
            <a:endParaRPr lang="en-US"/>
          </a:p>
        </p:txBody>
      </p:sp>
    </p:spTree>
    <p:extLst>
      <p:ext uri="{BB962C8B-B14F-4D97-AF65-F5344CB8AC3E}">
        <p14:creationId xmlns:p14="http://schemas.microsoft.com/office/powerpoint/2010/main" val="1172318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despite this enthusiasm,</a:t>
            </a:r>
            <a:r>
              <a:rPr lang="en-US" baseline="0" dirty="0"/>
              <a:t> the proportion of  providers who submitted charges for these services did not increase in a statistically significant amount.</a:t>
            </a:r>
            <a:endParaRPr lang="en-US" dirty="0"/>
          </a:p>
        </p:txBody>
      </p:sp>
      <p:sp>
        <p:nvSpPr>
          <p:cNvPr id="4" name="Slide Number Placeholder 3"/>
          <p:cNvSpPr>
            <a:spLocks noGrp="1"/>
          </p:cNvSpPr>
          <p:nvPr>
            <p:ph type="sldNum" sz="quarter" idx="10"/>
          </p:nvPr>
        </p:nvSpPr>
        <p:spPr/>
        <p:txBody>
          <a:bodyPr/>
          <a:lstStyle/>
          <a:p>
            <a:fld id="{0FD71467-377E-41B2-94BA-49AA46C8E94C}" type="slidenum">
              <a:rPr lang="en-US" smtClean="0"/>
              <a:t>12</a:t>
            </a:fld>
            <a:endParaRPr lang="en-US"/>
          </a:p>
        </p:txBody>
      </p:sp>
    </p:spTree>
    <p:extLst>
      <p:ext uri="{BB962C8B-B14F-4D97-AF65-F5344CB8AC3E}">
        <p14:creationId xmlns:p14="http://schemas.microsoft.com/office/powerpoint/2010/main" val="50597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were unable to demonstrate</a:t>
            </a:r>
            <a:r>
              <a:rPr lang="en-US" baseline="0" dirty="0"/>
              <a:t> an objective change in service provision among the participating providers despite a large percentage expressing enthusiasm to be able to offer these services to their patients.  Additional dissemination and implementation strategies may need to be engaged to create the desired increase in reproductive health care access in rural Oklahoma.</a:t>
            </a:r>
            <a:endParaRPr lang="en-US" dirty="0"/>
          </a:p>
        </p:txBody>
      </p:sp>
      <p:sp>
        <p:nvSpPr>
          <p:cNvPr id="4" name="Slide Number Placeholder 3"/>
          <p:cNvSpPr>
            <a:spLocks noGrp="1"/>
          </p:cNvSpPr>
          <p:nvPr>
            <p:ph type="sldNum" sz="quarter" idx="10"/>
          </p:nvPr>
        </p:nvSpPr>
        <p:spPr/>
        <p:txBody>
          <a:bodyPr/>
          <a:lstStyle/>
          <a:p>
            <a:fld id="{0FD71467-377E-41B2-94BA-49AA46C8E94C}" type="slidenum">
              <a:rPr lang="en-US" smtClean="0"/>
              <a:t>13</a:t>
            </a:fld>
            <a:endParaRPr lang="en-US"/>
          </a:p>
        </p:txBody>
      </p:sp>
    </p:spTree>
    <p:extLst>
      <p:ext uri="{BB962C8B-B14F-4D97-AF65-F5344CB8AC3E}">
        <p14:creationId xmlns:p14="http://schemas.microsoft.com/office/powerpoint/2010/main" val="726125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Unintended pregnancies have a negative impact on numerous population</a:t>
            </a:r>
            <a:r>
              <a:rPr lang="en-US" baseline="0" dirty="0"/>
              <a:t> outcomes.</a:t>
            </a:r>
          </a:p>
          <a:p>
            <a:endParaRPr lang="en-US" baseline="0" dirty="0"/>
          </a:p>
          <a:p>
            <a:r>
              <a:rPr lang="en-US" dirty="0"/>
              <a:t>In Oklahoma, the prevalence of this problem is even higher</a:t>
            </a:r>
            <a:r>
              <a:rPr lang="en-US" baseline="0" dirty="0"/>
              <a:t> as </a:t>
            </a:r>
            <a:r>
              <a:rPr lang="en-US" dirty="0"/>
              <a:t>66% of Oklahoma</a:t>
            </a:r>
            <a:r>
              <a:rPr lang="en-US" baseline="0" dirty="0"/>
              <a:t> pregnancies are unintended as opposed to the US rate of 45%.</a:t>
            </a:r>
          </a:p>
          <a:p>
            <a:endParaRPr lang="en-US" baseline="0" dirty="0"/>
          </a:p>
          <a:p>
            <a:r>
              <a:rPr lang="en-US" baseline="0" dirty="0"/>
              <a:t>In addition the teen pregnancy rate in Oklahoma is the third highest in the country at 28 % compared to 19% in the US.</a:t>
            </a:r>
            <a:endParaRPr lang="en-US" dirty="0"/>
          </a:p>
          <a:p>
            <a:endParaRPr lang="en-US" dirty="0"/>
          </a:p>
        </p:txBody>
      </p:sp>
      <p:sp>
        <p:nvSpPr>
          <p:cNvPr id="4" name="Slide Number Placeholder 3"/>
          <p:cNvSpPr>
            <a:spLocks noGrp="1"/>
          </p:cNvSpPr>
          <p:nvPr>
            <p:ph type="sldNum" sz="quarter" idx="10"/>
          </p:nvPr>
        </p:nvSpPr>
        <p:spPr/>
        <p:txBody>
          <a:bodyPr/>
          <a:lstStyle/>
          <a:p>
            <a:fld id="{0FD71467-377E-41B2-94BA-49AA46C8E94C}" type="slidenum">
              <a:rPr lang="en-US" smtClean="0"/>
              <a:t>2</a:t>
            </a:fld>
            <a:endParaRPr lang="en-US"/>
          </a:p>
        </p:txBody>
      </p:sp>
    </p:spTree>
    <p:extLst>
      <p:ext uri="{BB962C8B-B14F-4D97-AF65-F5344CB8AC3E}">
        <p14:creationId xmlns:p14="http://schemas.microsoft.com/office/powerpoint/2010/main" val="3304493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r>
              <a:rPr lang="en-US" baseline="0" dirty="0"/>
              <a:t>The financial strain on federal and state government spending to care for these pregnancies is staggering in the 10s of billions of dollars annually.</a:t>
            </a:r>
          </a:p>
          <a:p>
            <a:endParaRPr lang="en-US" baseline="0" dirty="0"/>
          </a:p>
          <a:p>
            <a:r>
              <a:rPr lang="en-US" baseline="0" dirty="0"/>
              <a:t>In Oklahoma we feel this even more acutely because 60% of our pregnancies in the state are publicly funded as opposed to 40% nationally.</a:t>
            </a:r>
          </a:p>
          <a:p>
            <a:endParaRPr lang="en-US" baseline="0" dirty="0"/>
          </a:p>
        </p:txBody>
      </p:sp>
      <p:sp>
        <p:nvSpPr>
          <p:cNvPr id="4" name="Slide Number Placeholder 3"/>
          <p:cNvSpPr>
            <a:spLocks noGrp="1"/>
          </p:cNvSpPr>
          <p:nvPr>
            <p:ph type="sldNum" sz="quarter" idx="10"/>
          </p:nvPr>
        </p:nvSpPr>
        <p:spPr/>
        <p:txBody>
          <a:bodyPr/>
          <a:lstStyle/>
          <a:p>
            <a:fld id="{0FD71467-377E-41B2-94BA-49AA46C8E94C}" type="slidenum">
              <a:rPr lang="en-US" smtClean="0"/>
              <a:t>3</a:t>
            </a:fld>
            <a:endParaRPr lang="en-US"/>
          </a:p>
        </p:txBody>
      </p:sp>
    </p:spTree>
    <p:extLst>
      <p:ext uri="{BB962C8B-B14F-4D97-AF65-F5344CB8AC3E}">
        <p14:creationId xmlns:p14="http://schemas.microsoft.com/office/powerpoint/2010/main" val="4227578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pPr defTabSz="936620">
              <a:defRPr/>
            </a:pPr>
            <a:r>
              <a:rPr lang="en-US" baseline="0" dirty="0"/>
              <a:t>Long acting reversible contraception has higher efficacy and continuation rates when compared with other methods such as pills, vaginal rings, and patches so t</a:t>
            </a:r>
            <a:r>
              <a:rPr lang="en-US" dirty="0"/>
              <a:t>he answer would seem to lie in having anyone</a:t>
            </a:r>
            <a:r>
              <a:rPr lang="en-US" baseline="0" dirty="0"/>
              <a:t> not wanting to conceive to have access to effective contraception.</a:t>
            </a:r>
          </a:p>
          <a:p>
            <a:endParaRPr lang="en-US" baseline="0" dirty="0"/>
          </a:p>
          <a:p>
            <a:endParaRPr lang="en-US" baseline="0" dirty="0"/>
          </a:p>
          <a:p>
            <a:r>
              <a:rPr lang="en-US" baseline="0" dirty="0"/>
              <a:t>This was studied by the Contraceptive Choice Project in St. Louis Missouri.  This prospective study evaluated what the uptake, continuation, and effectiveness of LARC methods </a:t>
            </a:r>
          </a:p>
          <a:p>
            <a:r>
              <a:rPr lang="en-US" baseline="0" dirty="0"/>
              <a:t>would be if barriers to access were eliminated.</a:t>
            </a:r>
            <a:endParaRPr lang="en-US" dirty="0"/>
          </a:p>
        </p:txBody>
      </p:sp>
      <p:sp>
        <p:nvSpPr>
          <p:cNvPr id="4" name="Slide Number Placeholder 3"/>
          <p:cNvSpPr>
            <a:spLocks noGrp="1"/>
          </p:cNvSpPr>
          <p:nvPr>
            <p:ph type="sldNum" sz="quarter" idx="10"/>
          </p:nvPr>
        </p:nvSpPr>
        <p:spPr/>
        <p:txBody>
          <a:bodyPr/>
          <a:lstStyle/>
          <a:p>
            <a:fld id="{0FD71467-377E-41B2-94BA-49AA46C8E94C}" type="slidenum">
              <a:rPr lang="en-US" smtClean="0"/>
              <a:t>4</a:t>
            </a:fld>
            <a:endParaRPr lang="en-US"/>
          </a:p>
        </p:txBody>
      </p:sp>
    </p:spTree>
    <p:extLst>
      <p:ext uri="{BB962C8B-B14F-4D97-AF65-F5344CB8AC3E}">
        <p14:creationId xmlns:p14="http://schemas.microsoft.com/office/powerpoint/2010/main" val="1901553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6620">
              <a:defRPr/>
            </a:pPr>
            <a:r>
              <a:rPr lang="en-US" dirty="0"/>
              <a:t>There are government and private organizations targeting</a:t>
            </a:r>
            <a:r>
              <a:rPr lang="en-US" baseline="0" dirty="0"/>
              <a:t> these outcomes outside the bounds of a research study like that in St. Louis but using similar principles.</a:t>
            </a:r>
          </a:p>
          <a:p>
            <a:endParaRPr lang="en-US" dirty="0"/>
          </a:p>
          <a:p>
            <a:endParaRPr lang="en-US" dirty="0"/>
          </a:p>
          <a:p>
            <a:r>
              <a:rPr lang="en-US" dirty="0"/>
              <a:t>While these effort</a:t>
            </a:r>
            <a:r>
              <a:rPr lang="en-US" baseline="0" dirty="0"/>
              <a:t> are impressive, there can be a disconnect between these large scale efforts and implementation in local communities.</a:t>
            </a:r>
          </a:p>
          <a:p>
            <a:endParaRPr lang="en-US" baseline="0" dirty="0"/>
          </a:p>
          <a:p>
            <a:r>
              <a:rPr lang="en-US" baseline="0" dirty="0"/>
              <a:t>There can be many local forces at work that can make a one size fits all approach difficult.</a:t>
            </a:r>
          </a:p>
          <a:p>
            <a:endParaRPr lang="en-US" baseline="0" dirty="0"/>
          </a:p>
          <a:p>
            <a:r>
              <a:rPr lang="en-US" baseline="0" dirty="0"/>
              <a:t>There is a great deal of diversity in political environment from state to state and these differences can impact funding and legislation that can increase or limit access to effective contraception.</a:t>
            </a:r>
          </a:p>
          <a:p>
            <a:endParaRPr lang="en-US" baseline="0" dirty="0"/>
          </a:p>
          <a:p>
            <a:r>
              <a:rPr lang="en-US" baseline="0" dirty="0"/>
              <a:t>Community engagement is also key to bringing about change in these areas. Being able to tailor interventions to the group specifically can aid in engendering this engagement.</a:t>
            </a:r>
            <a:endParaRPr lang="en-US" dirty="0"/>
          </a:p>
        </p:txBody>
      </p:sp>
      <p:sp>
        <p:nvSpPr>
          <p:cNvPr id="4" name="Slide Number Placeholder 3"/>
          <p:cNvSpPr>
            <a:spLocks noGrp="1"/>
          </p:cNvSpPr>
          <p:nvPr>
            <p:ph type="sldNum" sz="quarter" idx="10"/>
          </p:nvPr>
        </p:nvSpPr>
        <p:spPr/>
        <p:txBody>
          <a:bodyPr/>
          <a:lstStyle/>
          <a:p>
            <a:fld id="{0FD71467-377E-41B2-94BA-49AA46C8E94C}" type="slidenum">
              <a:rPr lang="en-US" smtClean="0"/>
              <a:t>5</a:t>
            </a:fld>
            <a:endParaRPr lang="en-US"/>
          </a:p>
        </p:txBody>
      </p:sp>
    </p:spTree>
    <p:extLst>
      <p:ext uri="{BB962C8B-B14F-4D97-AF65-F5344CB8AC3E}">
        <p14:creationId xmlns:p14="http://schemas.microsoft.com/office/powerpoint/2010/main" val="1372965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a:t>
            </a:r>
            <a:r>
              <a:rPr lang="en-US" baseline="0" dirty="0"/>
              <a:t> of this information led the Oklahoma Health Care Authority, the state Medicaid agency to gather support for a program to address the concern of two thirds of women in Oklahoma being medically underserved with implementation of an evidence based strategy.</a:t>
            </a:r>
          </a:p>
          <a:p>
            <a:endParaRPr lang="en-US" baseline="0" dirty="0"/>
          </a:p>
          <a:p>
            <a:r>
              <a:rPr lang="en-US" baseline="0" dirty="0"/>
              <a:t>The Focus Forward Oklahoma program was the result of this support</a:t>
            </a:r>
            <a:endParaRPr lang="en-US" dirty="0"/>
          </a:p>
          <a:p>
            <a:endParaRPr lang="en-US" dirty="0"/>
          </a:p>
          <a:p>
            <a:r>
              <a:rPr lang="en-US" dirty="0"/>
              <a:t>The mission – state</a:t>
            </a:r>
          </a:p>
          <a:p>
            <a:endParaRPr lang="en-US" dirty="0"/>
          </a:p>
          <a:p>
            <a:r>
              <a:rPr lang="en-US" dirty="0"/>
              <a:t>The program aims to do this through three key areas : policy change, communication, and education.</a:t>
            </a:r>
          </a:p>
        </p:txBody>
      </p:sp>
      <p:sp>
        <p:nvSpPr>
          <p:cNvPr id="4" name="Slide Number Placeholder 3"/>
          <p:cNvSpPr>
            <a:spLocks noGrp="1"/>
          </p:cNvSpPr>
          <p:nvPr>
            <p:ph type="sldNum" sz="quarter" idx="10"/>
          </p:nvPr>
        </p:nvSpPr>
        <p:spPr/>
        <p:txBody>
          <a:bodyPr/>
          <a:lstStyle/>
          <a:p>
            <a:fld id="{0FD71467-377E-41B2-94BA-49AA46C8E94C}" type="slidenum">
              <a:rPr lang="en-US" smtClean="0"/>
              <a:t>6</a:t>
            </a:fld>
            <a:endParaRPr lang="en-US"/>
          </a:p>
        </p:txBody>
      </p:sp>
    </p:spTree>
    <p:extLst>
      <p:ext uri="{BB962C8B-B14F-4D97-AF65-F5344CB8AC3E}">
        <p14:creationId xmlns:p14="http://schemas.microsoft.com/office/powerpoint/2010/main" val="2870307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work addressed the education area by creating an</a:t>
            </a:r>
            <a:r>
              <a:rPr lang="en-US" baseline="0" dirty="0"/>
              <a:t> Oklahoma focused provider training taught by Oklahomans.</a:t>
            </a:r>
          </a:p>
          <a:p>
            <a:endParaRPr lang="en-US" baseline="0" dirty="0"/>
          </a:p>
          <a:p>
            <a:r>
              <a:rPr lang="en-US" baseline="0" dirty="0"/>
              <a:t>The trainings were provided free of charge in the two metro areas of Oklahoma City and Tulsa.</a:t>
            </a:r>
          </a:p>
          <a:p>
            <a:endParaRPr lang="en-US" baseline="0" dirty="0"/>
          </a:p>
          <a:p>
            <a:r>
              <a:rPr lang="en-US" baseline="0" dirty="0"/>
              <a:t>The targeted providers were Medicaid providers who cared for reproductive age women.</a:t>
            </a:r>
          </a:p>
          <a:p>
            <a:endParaRPr lang="en-US" baseline="0" dirty="0"/>
          </a:p>
          <a:p>
            <a:r>
              <a:rPr lang="en-US" baseline="0" dirty="0"/>
              <a:t>A data sharing agreement with the state Medicaid agency allowed the use of billing data as an objective measurement of the impact of the training.</a:t>
            </a:r>
            <a:endParaRPr lang="en-US" dirty="0"/>
          </a:p>
        </p:txBody>
      </p:sp>
      <p:sp>
        <p:nvSpPr>
          <p:cNvPr id="4" name="Slide Number Placeholder 3"/>
          <p:cNvSpPr>
            <a:spLocks noGrp="1"/>
          </p:cNvSpPr>
          <p:nvPr>
            <p:ph type="sldNum" sz="quarter" idx="10"/>
          </p:nvPr>
        </p:nvSpPr>
        <p:spPr/>
        <p:txBody>
          <a:bodyPr/>
          <a:lstStyle/>
          <a:p>
            <a:fld id="{0FD71467-377E-41B2-94BA-49AA46C8E94C}" type="slidenum">
              <a:rPr lang="en-US" smtClean="0"/>
              <a:t>7</a:t>
            </a:fld>
            <a:endParaRPr lang="en-US"/>
          </a:p>
        </p:txBody>
      </p:sp>
    </p:spTree>
    <p:extLst>
      <p:ext uri="{BB962C8B-B14F-4D97-AF65-F5344CB8AC3E}">
        <p14:creationId xmlns:p14="http://schemas.microsoft.com/office/powerpoint/2010/main" val="3557765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primary outcome was change in the proportion of the providers who were submitting charges</a:t>
            </a:r>
            <a:r>
              <a:rPr lang="en-US" baseline="0" dirty="0"/>
              <a:t> for LARC services including IUD insertion and implant insertion before and after the education intervention.</a:t>
            </a:r>
            <a:endParaRPr lang="en-US" dirty="0"/>
          </a:p>
        </p:txBody>
      </p:sp>
      <p:sp>
        <p:nvSpPr>
          <p:cNvPr id="4" name="Slide Number Placeholder 3"/>
          <p:cNvSpPr>
            <a:spLocks noGrp="1"/>
          </p:cNvSpPr>
          <p:nvPr>
            <p:ph type="sldNum" sz="quarter" idx="10"/>
          </p:nvPr>
        </p:nvSpPr>
        <p:spPr/>
        <p:txBody>
          <a:bodyPr/>
          <a:lstStyle/>
          <a:p>
            <a:fld id="{0FD71467-377E-41B2-94BA-49AA46C8E94C}" type="slidenum">
              <a:rPr lang="en-US" smtClean="0"/>
              <a:t>8</a:t>
            </a:fld>
            <a:endParaRPr lang="en-US"/>
          </a:p>
        </p:txBody>
      </p:sp>
    </p:spTree>
    <p:extLst>
      <p:ext uri="{BB962C8B-B14F-4D97-AF65-F5344CB8AC3E}">
        <p14:creationId xmlns:p14="http://schemas.microsoft.com/office/powerpoint/2010/main" val="1211246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secondary outcomes included the</a:t>
            </a:r>
            <a:r>
              <a:rPr lang="en-US" baseline="0" dirty="0"/>
              <a:t> rate of participation among the 215 targeted providers as well as the change in proportion of providers intending to provide LARC services after the education intervention.</a:t>
            </a:r>
          </a:p>
          <a:p>
            <a:endParaRPr lang="en-US" dirty="0"/>
          </a:p>
          <a:p>
            <a:r>
              <a:rPr lang="en-US" dirty="0"/>
              <a:t>The</a:t>
            </a:r>
            <a:r>
              <a:rPr lang="en-US" baseline="0" dirty="0"/>
              <a:t> rate </a:t>
            </a:r>
            <a:r>
              <a:rPr lang="en-US" dirty="0"/>
              <a:t>ate of professionals participating in non-required continuing education yearly is 40%.  A priori it was decided that</a:t>
            </a:r>
            <a:r>
              <a:rPr lang="en-US" baseline="0" dirty="0"/>
              <a:t> a participation rate of 20% or half of those who would be seeking continuing education would be a success.</a:t>
            </a:r>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0FD71467-377E-41B2-94BA-49AA46C8E94C}" type="slidenum">
              <a:rPr lang="en-US" smtClean="0"/>
              <a:t>9</a:t>
            </a:fld>
            <a:endParaRPr lang="en-US"/>
          </a:p>
        </p:txBody>
      </p:sp>
    </p:spTree>
    <p:extLst>
      <p:ext uri="{BB962C8B-B14F-4D97-AF65-F5344CB8AC3E}">
        <p14:creationId xmlns:p14="http://schemas.microsoft.com/office/powerpoint/2010/main" val="12983736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123175-LARC-PP-1-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5CDD55-F759-4D32-BCAA-CC94AA6397BB}"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ADC71-C23C-4E5E-9E48-3447DA64007D}" type="slidenum">
              <a:rPr lang="en-US" smtClean="0"/>
              <a:t>‹#›</a:t>
            </a:fld>
            <a:endParaRPr lang="en-US"/>
          </a:p>
        </p:txBody>
      </p:sp>
    </p:spTree>
    <p:extLst>
      <p:ext uri="{BB962C8B-B14F-4D97-AF65-F5344CB8AC3E}">
        <p14:creationId xmlns:p14="http://schemas.microsoft.com/office/powerpoint/2010/main" val="1115818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5CDD55-F759-4D32-BCAA-CC94AA6397BB}"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ADC71-C23C-4E5E-9E48-3447DA64007D}" type="slidenum">
              <a:rPr lang="en-US" smtClean="0"/>
              <a:t>‹#›</a:t>
            </a:fld>
            <a:endParaRPr lang="en-US"/>
          </a:p>
        </p:txBody>
      </p:sp>
    </p:spTree>
    <p:extLst>
      <p:ext uri="{BB962C8B-B14F-4D97-AF65-F5344CB8AC3E}">
        <p14:creationId xmlns:p14="http://schemas.microsoft.com/office/powerpoint/2010/main" val="2222388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5CDD55-F759-4D32-BCAA-CC94AA6397BB}"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ADC71-C23C-4E5E-9E48-3447DA64007D}" type="slidenum">
              <a:rPr lang="en-US" smtClean="0"/>
              <a:t>‹#›</a:t>
            </a:fld>
            <a:endParaRPr lang="en-US"/>
          </a:p>
        </p:txBody>
      </p:sp>
    </p:spTree>
    <p:extLst>
      <p:ext uri="{BB962C8B-B14F-4D97-AF65-F5344CB8AC3E}">
        <p14:creationId xmlns:p14="http://schemas.microsoft.com/office/powerpoint/2010/main" val="4020639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123175-LARC-PP-1-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5CDD55-F759-4D32-BCAA-CC94AA6397BB}"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ADC71-C23C-4E5E-9E48-3447DA64007D}" type="slidenum">
              <a:rPr lang="en-US" smtClean="0"/>
              <a:t>‹#›</a:t>
            </a:fld>
            <a:endParaRPr lang="en-US"/>
          </a:p>
        </p:txBody>
      </p:sp>
    </p:spTree>
    <p:extLst>
      <p:ext uri="{BB962C8B-B14F-4D97-AF65-F5344CB8AC3E}">
        <p14:creationId xmlns:p14="http://schemas.microsoft.com/office/powerpoint/2010/main" val="1597565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5CDD55-F759-4D32-BCAA-CC94AA6397BB}"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ADC71-C23C-4E5E-9E48-3447DA64007D}" type="slidenum">
              <a:rPr lang="en-US" smtClean="0"/>
              <a:t>‹#›</a:t>
            </a:fld>
            <a:endParaRPr lang="en-US"/>
          </a:p>
        </p:txBody>
      </p:sp>
    </p:spTree>
    <p:extLst>
      <p:ext uri="{BB962C8B-B14F-4D97-AF65-F5344CB8AC3E}">
        <p14:creationId xmlns:p14="http://schemas.microsoft.com/office/powerpoint/2010/main" val="4199924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5CDD55-F759-4D32-BCAA-CC94AA6397BB}" type="datetimeFigureOut">
              <a:rPr lang="en-US" smtClean="0"/>
              <a:t>7/14/2020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ADC71-C23C-4E5E-9E48-3447DA64007D}" type="slidenum">
              <a:rPr lang="en-US" smtClean="0"/>
              <a:t>‹#›</a:t>
            </a:fld>
            <a:endParaRPr lang="en-US"/>
          </a:p>
        </p:txBody>
      </p:sp>
    </p:spTree>
    <p:extLst>
      <p:ext uri="{BB962C8B-B14F-4D97-AF65-F5344CB8AC3E}">
        <p14:creationId xmlns:p14="http://schemas.microsoft.com/office/powerpoint/2010/main" val="3490541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5CDD55-F759-4D32-BCAA-CC94AA6397BB}" type="datetimeFigureOut">
              <a:rPr lang="en-US" smtClean="0"/>
              <a:t>7/14/2020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2ADC71-C23C-4E5E-9E48-3447DA64007D}" type="slidenum">
              <a:rPr lang="en-US" smtClean="0"/>
              <a:t>‹#›</a:t>
            </a:fld>
            <a:endParaRPr lang="en-US"/>
          </a:p>
        </p:txBody>
      </p:sp>
    </p:spTree>
    <p:extLst>
      <p:ext uri="{BB962C8B-B14F-4D97-AF65-F5344CB8AC3E}">
        <p14:creationId xmlns:p14="http://schemas.microsoft.com/office/powerpoint/2010/main" val="802013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5CDD55-F759-4D32-BCAA-CC94AA6397BB}" type="datetimeFigureOut">
              <a:rPr lang="en-US" smtClean="0"/>
              <a:t>7/14/2020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2ADC71-C23C-4E5E-9E48-3447DA64007D}" type="slidenum">
              <a:rPr lang="en-US" smtClean="0"/>
              <a:t>‹#›</a:t>
            </a:fld>
            <a:endParaRPr lang="en-US"/>
          </a:p>
        </p:txBody>
      </p:sp>
    </p:spTree>
    <p:extLst>
      <p:ext uri="{BB962C8B-B14F-4D97-AF65-F5344CB8AC3E}">
        <p14:creationId xmlns:p14="http://schemas.microsoft.com/office/powerpoint/2010/main" val="4044804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123175-LARC-PP-1-1.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90496"/>
          <a:stretch/>
        </p:blipFill>
        <p:spPr>
          <a:xfrm>
            <a:off x="0" y="6205728"/>
            <a:ext cx="9144000" cy="651736"/>
          </a:xfrm>
          <a:prstGeom prst="rect">
            <a:avLst/>
          </a:prstGeom>
        </p:spPr>
      </p:pic>
    </p:spTree>
    <p:extLst>
      <p:ext uri="{BB962C8B-B14F-4D97-AF65-F5344CB8AC3E}">
        <p14:creationId xmlns:p14="http://schemas.microsoft.com/office/powerpoint/2010/main" val="3647232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5CDD55-F759-4D32-BCAA-CC94AA6397BB}" type="datetimeFigureOut">
              <a:rPr lang="en-US" smtClean="0"/>
              <a:t>7/14/2020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ADC71-C23C-4E5E-9E48-3447DA64007D}" type="slidenum">
              <a:rPr lang="en-US" smtClean="0"/>
              <a:t>‹#›</a:t>
            </a:fld>
            <a:endParaRPr lang="en-US"/>
          </a:p>
        </p:txBody>
      </p:sp>
    </p:spTree>
    <p:extLst>
      <p:ext uri="{BB962C8B-B14F-4D97-AF65-F5344CB8AC3E}">
        <p14:creationId xmlns:p14="http://schemas.microsoft.com/office/powerpoint/2010/main" val="23236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5CDD55-F759-4D32-BCAA-CC94AA6397BB}" type="datetimeFigureOut">
              <a:rPr lang="en-US" smtClean="0"/>
              <a:t>7/14/2020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ADC71-C23C-4E5E-9E48-3447DA64007D}" type="slidenum">
              <a:rPr lang="en-US" smtClean="0"/>
              <a:t>‹#›</a:t>
            </a:fld>
            <a:endParaRPr lang="en-US"/>
          </a:p>
        </p:txBody>
      </p:sp>
    </p:spTree>
    <p:extLst>
      <p:ext uri="{BB962C8B-B14F-4D97-AF65-F5344CB8AC3E}">
        <p14:creationId xmlns:p14="http://schemas.microsoft.com/office/powerpoint/2010/main" val="386659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5CDD55-F759-4D32-BCAA-CC94AA6397BB}" type="datetimeFigureOut">
              <a:rPr lang="en-US" smtClean="0"/>
              <a:t>7/14/2020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2ADC71-C23C-4E5E-9E48-3447DA64007D}" type="slidenum">
              <a:rPr lang="en-US" smtClean="0"/>
              <a:t>‹#›</a:t>
            </a:fld>
            <a:endParaRPr lang="en-US"/>
          </a:p>
        </p:txBody>
      </p:sp>
    </p:spTree>
    <p:extLst>
      <p:ext uri="{BB962C8B-B14F-4D97-AF65-F5344CB8AC3E}">
        <p14:creationId xmlns:p14="http://schemas.microsoft.com/office/powerpoint/2010/main" val="34788111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3.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3.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3.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3.png"/><Relationship Id="rId4"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3.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3.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3.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3.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384048"/>
            <a:ext cx="8961120" cy="6035040"/>
          </a:xfrm>
        </p:spPr>
        <p:txBody>
          <a:bodyPr>
            <a:normAutofit/>
          </a:bodyPr>
          <a:lstStyle/>
          <a:p>
            <a:pPr marL="0" indent="0" algn="ctr">
              <a:buNone/>
            </a:pPr>
            <a:r>
              <a:rPr lang="en-US" sz="3900" b="1" dirty="0"/>
              <a:t>Implementation of an Education Intervention to Increase Provider Use of Evidence-Based Contraceptive Practices</a:t>
            </a:r>
          </a:p>
          <a:p>
            <a:pPr marL="0" indent="0" algn="ctr">
              <a:buNone/>
            </a:pPr>
            <a:endParaRPr lang="en-US" sz="2200" b="1" dirty="0"/>
          </a:p>
          <a:p>
            <a:pPr marL="0" indent="0" algn="ctr">
              <a:buNone/>
            </a:pPr>
            <a:r>
              <a:rPr lang="en-US" sz="2200" b="1" dirty="0"/>
              <a:t>Sabrina N. Wyatt, M.D., </a:t>
            </a:r>
            <a:r>
              <a:rPr lang="en-US" sz="2200" b="1" dirty="0" err="1"/>
              <a:t>M.S.</a:t>
            </a:r>
            <a:r>
              <a:rPr lang="en-US" sz="2200" b="1" baseline="30000" dirty="0" err="1"/>
              <a:t>a</a:t>
            </a:r>
            <a:r>
              <a:rPr lang="en-US" sz="2200" dirty="0"/>
              <a:t>, Monica S. Henning, </a:t>
            </a:r>
            <a:r>
              <a:rPr lang="en-US" sz="2200" dirty="0" err="1"/>
              <a:t>M.D.</a:t>
            </a:r>
            <a:r>
              <a:rPr lang="en-US" sz="2200" baseline="30000" dirty="0" err="1"/>
              <a:t>b</a:t>
            </a:r>
            <a:r>
              <a:rPr lang="en-US" sz="2200" dirty="0"/>
              <a:t>, Syeachia N. Dennis, </a:t>
            </a:r>
            <a:r>
              <a:rPr lang="en-US" sz="2200" dirty="0" err="1"/>
              <a:t>M.D.</a:t>
            </a:r>
            <a:r>
              <a:rPr lang="en-US" sz="2200" baseline="30000" dirty="0" err="1"/>
              <a:t>c</a:t>
            </a:r>
            <a:r>
              <a:rPr lang="en-US" sz="2200" dirty="0"/>
              <a:t>, Lin Goldston, </a:t>
            </a:r>
            <a:r>
              <a:rPr lang="en-US" sz="2200" dirty="0" err="1"/>
              <a:t>M.H.A.</a:t>
            </a:r>
            <a:r>
              <a:rPr lang="en-US" sz="2200" baseline="30000" dirty="0" err="1"/>
              <a:t>d</a:t>
            </a:r>
            <a:r>
              <a:rPr lang="en-US" sz="2200" dirty="0"/>
              <a:t>, Mary Gowin, Ph.D., </a:t>
            </a:r>
            <a:r>
              <a:rPr lang="en-US" sz="2200" dirty="0" err="1"/>
              <a:t>M.P.H.</a:t>
            </a:r>
            <a:r>
              <a:rPr lang="en-US" sz="2200" baseline="30000" dirty="0" err="1"/>
              <a:t>e</a:t>
            </a:r>
            <a:r>
              <a:rPr lang="en-US" sz="2200" dirty="0"/>
              <a:t>,  Katie M. Smith, M.D</a:t>
            </a:r>
            <a:r>
              <a:rPr lang="en-US" sz="2200" baseline="30000" dirty="0"/>
              <a:t> a</a:t>
            </a:r>
            <a:r>
              <a:rPr lang="en-US" sz="2200" dirty="0"/>
              <a:t>, M.S, Jennifer Peck, </a:t>
            </a:r>
            <a:r>
              <a:rPr lang="en-US" sz="2200" dirty="0" err="1"/>
              <a:t>Ph.D.</a:t>
            </a:r>
            <a:r>
              <a:rPr lang="en-US" sz="2200" baseline="30000" dirty="0" err="1"/>
              <a:t>f</a:t>
            </a:r>
            <a:r>
              <a:rPr lang="en-US" sz="2200" dirty="0"/>
              <a:t>, Robert Wild, M.D., Ph.D., </a:t>
            </a:r>
            <a:r>
              <a:rPr lang="en-US" sz="2200" dirty="0" err="1"/>
              <a:t>M.S.</a:t>
            </a:r>
            <a:r>
              <a:rPr lang="en-US" sz="2200" baseline="30000" dirty="0" err="1"/>
              <a:t>a</a:t>
            </a:r>
            <a:endParaRPr lang="en-US" sz="1800" dirty="0"/>
          </a:p>
          <a:p>
            <a:pPr marL="0" indent="0" algn="ctr">
              <a:buNone/>
            </a:pPr>
            <a:r>
              <a:rPr lang="en-US" sz="1800" dirty="0"/>
              <a:t>Sabrina-Wyatt@ouhsc.edu</a:t>
            </a:r>
          </a:p>
          <a:p>
            <a:pPr>
              <a:lnSpc>
                <a:spcPct val="100000"/>
              </a:lnSpc>
            </a:pPr>
            <a:r>
              <a:rPr lang="en-US" sz="1500" baseline="30000" dirty="0" err="1"/>
              <a:t>a</a:t>
            </a:r>
            <a:r>
              <a:rPr lang="en-US" sz="1500" dirty="0" err="1"/>
              <a:t>Department</a:t>
            </a:r>
            <a:r>
              <a:rPr lang="en-US" sz="1500" dirty="0"/>
              <a:t> of Obstetrics and Gynecology, University of Oklahoma Health Sciences Center Oklahoma City, Oklahoma </a:t>
            </a:r>
          </a:p>
          <a:p>
            <a:pPr>
              <a:lnSpc>
                <a:spcPct val="100000"/>
              </a:lnSpc>
            </a:pPr>
            <a:r>
              <a:rPr lang="en-US" sz="1500" baseline="30000" dirty="0" err="1"/>
              <a:t>b</a:t>
            </a:r>
            <a:r>
              <a:rPr lang="en-US" sz="1500" dirty="0" err="1"/>
              <a:t>Department</a:t>
            </a:r>
            <a:r>
              <a:rPr lang="en-US" sz="1500" dirty="0"/>
              <a:t> of Obstetrics and Gynecology, OU-Tulsa School of Community Medicine, Tulsa Oklahoma                 </a:t>
            </a:r>
          </a:p>
          <a:p>
            <a:pPr>
              <a:lnSpc>
                <a:spcPct val="100000"/>
              </a:lnSpc>
            </a:pPr>
            <a:r>
              <a:rPr lang="en-US" sz="1500" baseline="30000" dirty="0" err="1"/>
              <a:t>c</a:t>
            </a:r>
            <a:r>
              <a:rPr lang="en-US" sz="1500" dirty="0" err="1"/>
              <a:t>Department</a:t>
            </a:r>
            <a:r>
              <a:rPr lang="en-US" sz="1500" dirty="0"/>
              <a:t> of Family and Community Medicine, OU-Tulsa School of Community Medicine, Tulsa, Oklahoma    </a:t>
            </a:r>
          </a:p>
          <a:p>
            <a:pPr>
              <a:lnSpc>
                <a:spcPct val="100000"/>
              </a:lnSpc>
            </a:pPr>
            <a:r>
              <a:rPr lang="en-US" sz="1500" baseline="30000" dirty="0" err="1"/>
              <a:t>d</a:t>
            </a:r>
            <a:r>
              <a:rPr lang="en-US" sz="1500" dirty="0" err="1"/>
              <a:t>OU</a:t>
            </a:r>
            <a:r>
              <a:rPr lang="en-US" sz="1500" dirty="0"/>
              <a:t> Clinical Skills Education and Testing Center</a:t>
            </a:r>
          </a:p>
          <a:p>
            <a:pPr>
              <a:lnSpc>
                <a:spcPct val="100000"/>
              </a:lnSpc>
            </a:pPr>
            <a:r>
              <a:rPr lang="en-US" sz="1500" baseline="30000" dirty="0" err="1"/>
              <a:t>e</a:t>
            </a:r>
            <a:r>
              <a:rPr lang="en-US" sz="1500" dirty="0" err="1"/>
              <a:t>Department</a:t>
            </a:r>
            <a:r>
              <a:rPr lang="en-US" sz="1500" dirty="0"/>
              <a:t> of Family Medicine, University of Oklahoma Health Sciences Center, Oklahoma City, Oklahoma</a:t>
            </a:r>
          </a:p>
          <a:p>
            <a:pPr>
              <a:lnSpc>
                <a:spcPct val="100000"/>
              </a:lnSpc>
            </a:pPr>
            <a:r>
              <a:rPr lang="en-US" sz="1500" baseline="30000" dirty="0" err="1"/>
              <a:t>f</a:t>
            </a:r>
            <a:r>
              <a:rPr lang="en-US" sz="1500" dirty="0" err="1"/>
              <a:t>Department</a:t>
            </a:r>
            <a:r>
              <a:rPr lang="en-US" sz="1500" dirty="0"/>
              <a:t> of Biostatistics, University of Oklahoma School of Public Health, Oklahoma City, Oklahoma</a:t>
            </a:r>
          </a:p>
          <a:p>
            <a:pPr marL="0" indent="0">
              <a:buNone/>
            </a:pPr>
            <a:endParaRPr lang="en-US" sz="1700" dirty="0"/>
          </a:p>
        </p:txBody>
      </p:sp>
      <p:pic>
        <p:nvPicPr>
          <p:cNvPr id="13" name="Audio 12">
            <a:hlinkClick r:id="" action="ppaction://media"/>
            <a:extLst>
              <a:ext uri="{FF2B5EF4-FFF2-40B4-BE49-F238E27FC236}">
                <a16:creationId xmlns:a16="http://schemas.microsoft.com/office/drawing/2014/main" id="{A506FA8A-9A37-4B48-AD90-73D0DDBCEB1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048436828"/>
      </p:ext>
    </p:extLst>
  </p:cSld>
  <p:clrMapOvr>
    <a:masterClrMapping/>
  </p:clrMapOvr>
  <mc:AlternateContent xmlns:mc="http://schemas.openxmlformats.org/markup-compatibility/2006" xmlns:p14="http://schemas.microsoft.com/office/powerpoint/2010/main">
    <mc:Choice Requires="p14">
      <p:transition spd="slow" p14:dur="2000" advTm="14264"/>
    </mc:Choice>
    <mc:Fallback xmlns="">
      <p:transition spd="slow" advTm="142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Participation</a:t>
            </a:r>
          </a:p>
        </p:txBody>
      </p:sp>
      <p:sp>
        <p:nvSpPr>
          <p:cNvPr id="3" name="Content Placeholder 2"/>
          <p:cNvSpPr>
            <a:spLocks noGrp="1"/>
          </p:cNvSpPr>
          <p:nvPr>
            <p:ph idx="1"/>
          </p:nvPr>
        </p:nvSpPr>
        <p:spPr>
          <a:xfrm>
            <a:off x="73152" y="2246730"/>
            <a:ext cx="8997696" cy="4611270"/>
          </a:xfrm>
        </p:spPr>
        <p:txBody>
          <a:bodyPr>
            <a:normAutofit/>
          </a:bodyPr>
          <a:lstStyle/>
          <a:p>
            <a:pPr lvl="1"/>
            <a:r>
              <a:rPr lang="en-US" sz="3200" dirty="0"/>
              <a:t>82 providers participated in the training program</a:t>
            </a:r>
          </a:p>
          <a:p>
            <a:pPr lvl="1"/>
            <a:r>
              <a:rPr lang="en-US" sz="3200" dirty="0"/>
              <a:t>38% of the 215 targeted providers </a:t>
            </a:r>
          </a:p>
        </p:txBody>
      </p:sp>
      <p:pic>
        <p:nvPicPr>
          <p:cNvPr id="5" name="Audio 4">
            <a:hlinkClick r:id="" action="ppaction://media"/>
            <a:extLst>
              <a:ext uri="{FF2B5EF4-FFF2-40B4-BE49-F238E27FC236}">
                <a16:creationId xmlns:a16="http://schemas.microsoft.com/office/drawing/2014/main" id="{EE37141A-C66E-4974-92DE-64A30CC26BF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342679745"/>
      </p:ext>
    </p:extLst>
  </p:cSld>
  <p:clrMapOvr>
    <a:masterClrMapping/>
  </p:clrMapOvr>
  <mc:AlternateContent xmlns:mc="http://schemas.openxmlformats.org/markup-compatibility/2006" xmlns:p14="http://schemas.microsoft.com/office/powerpoint/2010/main">
    <mc:Choice Requires="p14">
      <p:transition spd="slow" p14:dur="2000" advTm="9534"/>
    </mc:Choice>
    <mc:Fallback xmlns="">
      <p:transition spd="slow" advTm="95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Intent to Provide LARC</a:t>
            </a:r>
          </a:p>
        </p:txBody>
      </p:sp>
      <p:sp>
        <p:nvSpPr>
          <p:cNvPr id="3" name="Content Placeholder 2"/>
          <p:cNvSpPr>
            <a:spLocks noGrp="1"/>
          </p:cNvSpPr>
          <p:nvPr>
            <p:ph idx="1"/>
          </p:nvPr>
        </p:nvSpPr>
        <p:spPr/>
        <p:txBody>
          <a:bodyPr>
            <a:normAutofit/>
          </a:bodyPr>
          <a:lstStyle/>
          <a:p>
            <a:r>
              <a:rPr lang="en-US" sz="3200" dirty="0"/>
              <a:t>The proportion of the providers who intended to provide LARC services increased after training </a:t>
            </a:r>
          </a:p>
          <a:p>
            <a:r>
              <a:rPr lang="en-US" sz="3200" dirty="0"/>
              <a:t>(17% compared to 93%; p&lt;0.001)</a:t>
            </a:r>
          </a:p>
        </p:txBody>
      </p:sp>
      <p:pic>
        <p:nvPicPr>
          <p:cNvPr id="5" name="Audio 4">
            <a:hlinkClick r:id="" action="ppaction://media"/>
            <a:extLst>
              <a:ext uri="{FF2B5EF4-FFF2-40B4-BE49-F238E27FC236}">
                <a16:creationId xmlns:a16="http://schemas.microsoft.com/office/drawing/2014/main" id="{9D8F16FF-0657-46CF-9A5F-272C1E61143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161917462"/>
      </p:ext>
    </p:extLst>
  </p:cSld>
  <p:clrMapOvr>
    <a:masterClrMapping/>
  </p:clrMapOvr>
  <mc:AlternateContent xmlns:mc="http://schemas.openxmlformats.org/markup-compatibility/2006" xmlns:p14="http://schemas.microsoft.com/office/powerpoint/2010/main">
    <mc:Choice Requires="p14">
      <p:transition spd="slow" p14:dur="2000" advTm="13927"/>
    </mc:Choice>
    <mc:Fallback xmlns="">
      <p:transition spd="slow" advTm="139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Provision of LARC Services</a:t>
            </a:r>
          </a:p>
        </p:txBody>
      </p:sp>
      <p:cxnSp>
        <p:nvCxnSpPr>
          <p:cNvPr id="6" name="Straight Connector 5"/>
          <p:cNvCxnSpPr/>
          <p:nvPr/>
        </p:nvCxnSpPr>
        <p:spPr>
          <a:xfrm flipH="1" flipV="1">
            <a:off x="2899611" y="3558066"/>
            <a:ext cx="4295272" cy="1203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2875547" y="4271211"/>
            <a:ext cx="4319336" cy="240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2875547" y="5185611"/>
            <a:ext cx="4319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p:txBody>
          <a:bodyPr>
            <a:normAutofit/>
          </a:bodyPr>
          <a:lstStyle/>
          <a:p>
            <a:r>
              <a:rPr lang="en-US" sz="3200" dirty="0"/>
              <a:t>The proportion of the providers who submitted charges for LARC services did not increase after training.</a:t>
            </a:r>
          </a:p>
          <a:p>
            <a:r>
              <a:rPr lang="en-US" sz="3200" dirty="0"/>
              <a:t>4% compared to 6%; p=0.257)</a:t>
            </a:r>
          </a:p>
        </p:txBody>
      </p:sp>
      <p:pic>
        <p:nvPicPr>
          <p:cNvPr id="5" name="Audio 4">
            <a:hlinkClick r:id="" action="ppaction://media"/>
            <a:extLst>
              <a:ext uri="{FF2B5EF4-FFF2-40B4-BE49-F238E27FC236}">
                <a16:creationId xmlns:a16="http://schemas.microsoft.com/office/drawing/2014/main" id="{7E8FBE69-073D-476B-BB8C-D57A7BAFFEB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531116827"/>
      </p:ext>
    </p:extLst>
  </p:cSld>
  <p:clrMapOvr>
    <a:masterClrMapping/>
  </p:clrMapOvr>
  <mc:AlternateContent xmlns:mc="http://schemas.openxmlformats.org/markup-compatibility/2006" xmlns:p14="http://schemas.microsoft.com/office/powerpoint/2010/main">
    <mc:Choice Requires="p14">
      <p:transition spd="slow" p14:dur="2000" advTm="13097"/>
    </mc:Choice>
    <mc:Fallback xmlns="">
      <p:transition spd="slow" advTm="130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Conclusion</a:t>
            </a:r>
            <a:endParaRPr lang="en-US" dirty="0"/>
          </a:p>
        </p:txBody>
      </p:sp>
      <p:sp>
        <p:nvSpPr>
          <p:cNvPr id="3" name="Content Placeholder 2"/>
          <p:cNvSpPr>
            <a:spLocks noGrp="1"/>
          </p:cNvSpPr>
          <p:nvPr>
            <p:ph idx="1"/>
          </p:nvPr>
        </p:nvSpPr>
        <p:spPr/>
        <p:txBody>
          <a:bodyPr>
            <a:normAutofit/>
          </a:bodyPr>
          <a:lstStyle/>
          <a:p>
            <a:r>
              <a:rPr lang="en-US" sz="3600" dirty="0"/>
              <a:t>Unable to demonstrate change in actual practice through charges submitted to OHCA despite enthusiasm</a:t>
            </a:r>
          </a:p>
          <a:p>
            <a:r>
              <a:rPr lang="en-US" sz="3600" dirty="0"/>
              <a:t>Additional and/or alternative strategies likely needed</a:t>
            </a:r>
          </a:p>
        </p:txBody>
      </p:sp>
      <p:pic>
        <p:nvPicPr>
          <p:cNvPr id="5" name="Audio 4">
            <a:hlinkClick r:id="" action="ppaction://media"/>
            <a:extLst>
              <a:ext uri="{FF2B5EF4-FFF2-40B4-BE49-F238E27FC236}">
                <a16:creationId xmlns:a16="http://schemas.microsoft.com/office/drawing/2014/main" id="{F4F05D37-FB21-42B8-8FF2-4637F766C01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28096134"/>
      </p:ext>
    </p:extLst>
  </p:cSld>
  <p:clrMapOvr>
    <a:masterClrMapping/>
  </p:clrMapOvr>
  <mc:AlternateContent xmlns:mc="http://schemas.openxmlformats.org/markup-compatibility/2006" xmlns:p14="http://schemas.microsoft.com/office/powerpoint/2010/main">
    <mc:Choice Requires="p14">
      <p:transition spd="slow" p14:dur="2000" advTm="22815"/>
    </mc:Choice>
    <mc:Fallback xmlns="">
      <p:transition spd="slow" advTm="228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Background</a:t>
            </a:r>
            <a:br>
              <a:rPr lang="en-US" b="1" dirty="0"/>
            </a:br>
            <a:r>
              <a:rPr lang="en-US" b="1" dirty="0"/>
              <a:t>Unintended Pregnancy Impact</a:t>
            </a:r>
          </a:p>
        </p:txBody>
      </p:sp>
      <p:sp>
        <p:nvSpPr>
          <p:cNvPr id="3" name="Content Placeholder 2"/>
          <p:cNvSpPr>
            <a:spLocks noGrp="1"/>
          </p:cNvSpPr>
          <p:nvPr>
            <p:ph idx="1"/>
          </p:nvPr>
        </p:nvSpPr>
        <p:spPr>
          <a:xfrm>
            <a:off x="628650" y="2209673"/>
            <a:ext cx="7886700" cy="4351338"/>
          </a:xfrm>
        </p:spPr>
        <p:txBody>
          <a:bodyPr/>
          <a:lstStyle/>
          <a:p>
            <a:r>
              <a:rPr lang="en-US" dirty="0"/>
              <a:t>Numerous population outcomes</a:t>
            </a:r>
          </a:p>
          <a:p>
            <a:r>
              <a:rPr lang="en-US" dirty="0"/>
              <a:t>Oklahoma – 66% of pregnancies are unintended</a:t>
            </a:r>
          </a:p>
          <a:p>
            <a:r>
              <a:rPr lang="en-US" dirty="0"/>
              <a:t>Current teen pregnancy rate</a:t>
            </a:r>
          </a:p>
          <a:p>
            <a:pPr lvl="1"/>
            <a:r>
              <a:rPr lang="en-US" dirty="0"/>
              <a:t>US – 19%</a:t>
            </a:r>
          </a:p>
          <a:p>
            <a:pPr lvl="1"/>
            <a:r>
              <a:rPr lang="en-US" dirty="0"/>
              <a:t>Oklahoma – 28%</a:t>
            </a:r>
          </a:p>
          <a:p>
            <a:endParaRPr lang="en-US" dirty="0"/>
          </a:p>
        </p:txBody>
      </p:sp>
      <p:pic>
        <p:nvPicPr>
          <p:cNvPr id="11" name="Audio 10">
            <a:hlinkClick r:id="" action="ppaction://media"/>
            <a:extLst>
              <a:ext uri="{FF2B5EF4-FFF2-40B4-BE49-F238E27FC236}">
                <a16:creationId xmlns:a16="http://schemas.microsoft.com/office/drawing/2014/main" id="{3B8E51F7-4651-4177-AB2B-BB8B574528E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392694695"/>
      </p:ext>
    </p:extLst>
  </p:cSld>
  <p:clrMapOvr>
    <a:masterClrMapping/>
  </p:clrMapOvr>
  <mc:AlternateContent xmlns:mc="http://schemas.openxmlformats.org/markup-compatibility/2006" xmlns:p14="http://schemas.microsoft.com/office/powerpoint/2010/main">
    <mc:Choice Requires="p14">
      <p:transition spd="slow" p14:dur="2000" advTm="28444"/>
    </mc:Choice>
    <mc:Fallback xmlns="">
      <p:transition spd="slow" advTm="284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Background </a:t>
            </a:r>
            <a:br>
              <a:rPr lang="en-US" b="1" dirty="0"/>
            </a:br>
            <a:r>
              <a:rPr lang="en-US" b="1" dirty="0"/>
              <a:t>Unintended Pregnancy Impact</a:t>
            </a:r>
          </a:p>
        </p:txBody>
      </p:sp>
      <p:sp>
        <p:nvSpPr>
          <p:cNvPr id="3" name="Content Placeholder 2"/>
          <p:cNvSpPr>
            <a:spLocks noGrp="1"/>
          </p:cNvSpPr>
          <p:nvPr>
            <p:ph idx="1"/>
          </p:nvPr>
        </p:nvSpPr>
        <p:spPr>
          <a:xfrm>
            <a:off x="628650" y="2150478"/>
            <a:ext cx="7886700" cy="4351338"/>
          </a:xfrm>
        </p:spPr>
        <p:txBody>
          <a:bodyPr/>
          <a:lstStyle/>
          <a:p>
            <a:r>
              <a:rPr lang="en-US" dirty="0"/>
              <a:t>Publicly funded pregnancies</a:t>
            </a:r>
          </a:p>
          <a:p>
            <a:pPr lvl="1"/>
            <a:r>
              <a:rPr lang="en-US" dirty="0"/>
              <a:t>US – 40%</a:t>
            </a:r>
          </a:p>
          <a:p>
            <a:pPr lvl="1"/>
            <a:r>
              <a:rPr lang="en-US" dirty="0"/>
              <a:t>Oklahoma – 60%</a:t>
            </a:r>
          </a:p>
          <a:p>
            <a:endParaRPr lang="en-US" dirty="0"/>
          </a:p>
          <a:p>
            <a:endParaRPr lang="en-US" dirty="0"/>
          </a:p>
        </p:txBody>
      </p:sp>
      <p:pic>
        <p:nvPicPr>
          <p:cNvPr id="9" name="Audio 8">
            <a:hlinkClick r:id="" action="ppaction://media"/>
            <a:extLst>
              <a:ext uri="{FF2B5EF4-FFF2-40B4-BE49-F238E27FC236}">
                <a16:creationId xmlns:a16="http://schemas.microsoft.com/office/drawing/2014/main" id="{24816BAA-D325-4943-A290-B619A23EA92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892812627"/>
      </p:ext>
    </p:extLst>
  </p:cSld>
  <p:clrMapOvr>
    <a:masterClrMapping/>
  </p:clrMapOvr>
  <mc:AlternateContent xmlns:mc="http://schemas.openxmlformats.org/markup-compatibility/2006" xmlns:p14="http://schemas.microsoft.com/office/powerpoint/2010/main">
    <mc:Choice Requires="p14">
      <p:transition spd="slow" p14:dur="2000" advTm="21990"/>
    </mc:Choice>
    <mc:Fallback xmlns="">
      <p:transition spd="slow" advTm="219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Background</a:t>
            </a:r>
            <a:br>
              <a:rPr lang="en-US" b="1" dirty="0"/>
            </a:br>
            <a:r>
              <a:rPr lang="en-US" b="1" dirty="0"/>
              <a:t>Strategies</a:t>
            </a:r>
          </a:p>
        </p:txBody>
      </p:sp>
      <p:sp>
        <p:nvSpPr>
          <p:cNvPr id="3" name="Content Placeholder 2"/>
          <p:cNvSpPr>
            <a:spLocks noGrp="1"/>
          </p:cNvSpPr>
          <p:nvPr>
            <p:ph idx="1"/>
          </p:nvPr>
        </p:nvSpPr>
        <p:spPr/>
        <p:txBody>
          <a:bodyPr/>
          <a:lstStyle/>
          <a:p>
            <a:r>
              <a:rPr lang="en-US" dirty="0"/>
              <a:t>Long acting reversible contraception (LARC)</a:t>
            </a:r>
          </a:p>
          <a:p>
            <a:pPr lvl="1"/>
            <a:r>
              <a:rPr lang="en-US" dirty="0"/>
              <a:t>Intrauterine device</a:t>
            </a:r>
          </a:p>
          <a:p>
            <a:pPr lvl="1"/>
            <a:r>
              <a:rPr lang="en-US" dirty="0"/>
              <a:t>Contraceptive implants</a:t>
            </a:r>
          </a:p>
          <a:p>
            <a:pPr lvl="1"/>
            <a:r>
              <a:rPr lang="en-US" dirty="0"/>
              <a:t>Higher efficacy and continuation</a:t>
            </a:r>
          </a:p>
          <a:p>
            <a:pPr lvl="1"/>
            <a:r>
              <a:rPr lang="en-US" dirty="0"/>
              <a:t>Higher satisfaction rates</a:t>
            </a:r>
          </a:p>
          <a:p>
            <a:r>
              <a:rPr lang="en-US" dirty="0"/>
              <a:t>The Contraceptive Choice Project</a:t>
            </a:r>
          </a:p>
          <a:p>
            <a:pPr lvl="1"/>
            <a:r>
              <a:rPr lang="en-US" dirty="0"/>
              <a:t>Washington University School of Medicine</a:t>
            </a:r>
          </a:p>
          <a:p>
            <a:pPr lvl="1"/>
            <a:r>
              <a:rPr lang="en-US" dirty="0"/>
              <a:t>Assess uptake of LARC by eliminating barriers</a:t>
            </a:r>
          </a:p>
        </p:txBody>
      </p:sp>
      <p:pic>
        <p:nvPicPr>
          <p:cNvPr id="6" name="Audio 5">
            <a:hlinkClick r:id="" action="ppaction://media"/>
            <a:extLst>
              <a:ext uri="{FF2B5EF4-FFF2-40B4-BE49-F238E27FC236}">
                <a16:creationId xmlns:a16="http://schemas.microsoft.com/office/drawing/2014/main" id="{03320D08-EB34-4290-811A-F7CE4CDB267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998553497"/>
      </p:ext>
    </p:extLst>
  </p:cSld>
  <p:clrMapOvr>
    <a:masterClrMapping/>
  </p:clrMapOvr>
  <mc:AlternateContent xmlns:mc="http://schemas.openxmlformats.org/markup-compatibility/2006" xmlns:p14="http://schemas.microsoft.com/office/powerpoint/2010/main">
    <mc:Choice Requires="p14">
      <p:transition spd="slow" p14:dur="2000" advTm="27153"/>
    </mc:Choice>
    <mc:Fallback xmlns="">
      <p:transition spd="slow" advTm="271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Background</a:t>
            </a:r>
            <a:br>
              <a:rPr lang="en-US" b="1" dirty="0"/>
            </a:br>
            <a:r>
              <a:rPr lang="en-US" b="1" dirty="0"/>
              <a:t>Collaborative Prevention Efforts</a:t>
            </a:r>
          </a:p>
        </p:txBody>
      </p:sp>
      <p:sp>
        <p:nvSpPr>
          <p:cNvPr id="3" name="Content Placeholder 2"/>
          <p:cNvSpPr>
            <a:spLocks noGrp="1"/>
          </p:cNvSpPr>
          <p:nvPr>
            <p:ph idx="1"/>
          </p:nvPr>
        </p:nvSpPr>
        <p:spPr/>
        <p:txBody>
          <a:bodyPr/>
          <a:lstStyle/>
          <a:p>
            <a:r>
              <a:rPr lang="en-US" dirty="0"/>
              <a:t>Local factors</a:t>
            </a:r>
          </a:p>
          <a:p>
            <a:pPr lvl="1"/>
            <a:r>
              <a:rPr lang="en-US" dirty="0"/>
              <a:t>Political environment</a:t>
            </a:r>
          </a:p>
          <a:p>
            <a:pPr lvl="1"/>
            <a:r>
              <a:rPr lang="en-US" dirty="0"/>
              <a:t>Legislative policies</a:t>
            </a:r>
          </a:p>
          <a:p>
            <a:pPr lvl="1"/>
            <a:r>
              <a:rPr lang="en-US" dirty="0"/>
              <a:t>Funding variance by state</a:t>
            </a:r>
          </a:p>
          <a:p>
            <a:r>
              <a:rPr lang="en-US" dirty="0"/>
              <a:t>Community engagement</a:t>
            </a:r>
          </a:p>
          <a:p>
            <a:pPr lvl="1"/>
            <a:r>
              <a:rPr lang="en-US" dirty="0"/>
              <a:t>Incredibly important for change</a:t>
            </a:r>
          </a:p>
          <a:p>
            <a:pPr lvl="1"/>
            <a:r>
              <a:rPr lang="en-US" dirty="0"/>
              <a:t>Tailored to specific concerns and needs</a:t>
            </a:r>
          </a:p>
          <a:p>
            <a:pPr lvl="1"/>
            <a:r>
              <a:rPr lang="en-US" dirty="0"/>
              <a:t>Difficult with standardized materials and programming</a:t>
            </a:r>
          </a:p>
        </p:txBody>
      </p:sp>
      <p:pic>
        <p:nvPicPr>
          <p:cNvPr id="5" name="Audio 4">
            <a:hlinkClick r:id="" action="ppaction://media"/>
            <a:extLst>
              <a:ext uri="{FF2B5EF4-FFF2-40B4-BE49-F238E27FC236}">
                <a16:creationId xmlns:a16="http://schemas.microsoft.com/office/drawing/2014/main" id="{EBBE56E4-40B9-4B5E-9E08-5EB95834CBF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087267820"/>
      </p:ext>
    </p:extLst>
  </p:cSld>
  <p:clrMapOvr>
    <a:masterClrMapping/>
  </p:clrMapOvr>
  <mc:AlternateContent xmlns:mc="http://schemas.openxmlformats.org/markup-compatibility/2006" xmlns:p14="http://schemas.microsoft.com/office/powerpoint/2010/main">
    <mc:Choice Requires="p14">
      <p:transition spd="slow" p14:dur="2000" advTm="42446"/>
    </mc:Choice>
    <mc:Fallback xmlns="">
      <p:transition spd="slow" advTm="424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Focus Forward Oklahoma</a:t>
            </a:r>
            <a:endParaRPr lang="en-US" dirty="0"/>
          </a:p>
        </p:txBody>
      </p:sp>
      <p:sp>
        <p:nvSpPr>
          <p:cNvPr id="3" name="Content Placeholder 2"/>
          <p:cNvSpPr>
            <a:spLocks noGrp="1"/>
          </p:cNvSpPr>
          <p:nvPr>
            <p:ph idx="1"/>
          </p:nvPr>
        </p:nvSpPr>
        <p:spPr/>
        <p:txBody>
          <a:bodyPr>
            <a:normAutofit fontScale="92500" lnSpcReduction="20000"/>
          </a:bodyPr>
          <a:lstStyle/>
          <a:p>
            <a:pPr marL="0" indent="0" algn="ctr">
              <a:buNone/>
            </a:pPr>
            <a:r>
              <a:rPr lang="en-US" sz="3000" dirty="0"/>
              <a:t>Mission</a:t>
            </a:r>
            <a:endParaRPr lang="en-US" dirty="0"/>
          </a:p>
          <a:p>
            <a:pPr marL="0" indent="0" algn="ctr">
              <a:buNone/>
            </a:pPr>
            <a:r>
              <a:rPr lang="en-US" dirty="0"/>
              <a:t>To decrease unintended pregnancies in Oklahoma by increasing access to and utilization of highly effective contraceptives (birth control) such as intrauterine devices (IUDs) and implants.</a:t>
            </a:r>
          </a:p>
          <a:p>
            <a:pPr marL="0" indent="0" algn="ctr">
              <a:buNone/>
            </a:pPr>
            <a:r>
              <a:rPr lang="en-US" sz="1900" b="1" dirty="0"/>
              <a:t>Partners</a:t>
            </a:r>
            <a:endParaRPr lang="en-US" sz="1900" b="1" i="1" dirty="0"/>
          </a:p>
          <a:p>
            <a:pPr marL="0" indent="0" algn="ctr">
              <a:buNone/>
            </a:pPr>
            <a:r>
              <a:rPr lang="en-US" sz="1900" dirty="0"/>
              <a:t>University of Oklahoma Health Sciences Center</a:t>
            </a:r>
          </a:p>
          <a:p>
            <a:pPr marL="0" indent="0" algn="ctr">
              <a:buNone/>
            </a:pPr>
            <a:r>
              <a:rPr lang="en-US" sz="1900" dirty="0"/>
              <a:t>OU School of Community Medicine</a:t>
            </a:r>
          </a:p>
          <a:p>
            <a:pPr marL="0" indent="0" algn="ctr">
              <a:buNone/>
            </a:pPr>
            <a:r>
              <a:rPr lang="en-US" sz="1900" dirty="0"/>
              <a:t>Oklahoma Health Care Authority (OHCA)</a:t>
            </a:r>
          </a:p>
          <a:p>
            <a:pPr marL="0" indent="0" algn="ctr">
              <a:buNone/>
            </a:pPr>
            <a:r>
              <a:rPr lang="en-US" sz="1900" b="1" dirty="0"/>
              <a:t>Funding provided through</a:t>
            </a:r>
          </a:p>
          <a:p>
            <a:pPr marL="0" indent="0" algn="ctr">
              <a:buNone/>
            </a:pPr>
            <a:r>
              <a:rPr lang="en-US" sz="1900" dirty="0"/>
              <a:t>Children’s Health Insurance Program (CHIP) health services initiative </a:t>
            </a:r>
          </a:p>
          <a:p>
            <a:pPr marL="0" indent="0" algn="ctr">
              <a:buNone/>
            </a:pPr>
            <a:r>
              <a:rPr lang="en-US" sz="1900" dirty="0"/>
              <a:t>George Kaiser Family Foundation</a:t>
            </a:r>
          </a:p>
          <a:p>
            <a:pPr marL="0" indent="0" algn="ctr">
              <a:buNone/>
            </a:pPr>
            <a:r>
              <a:rPr lang="en-US" sz="1900" dirty="0"/>
              <a:t>David and Jean McLaughlin</a:t>
            </a:r>
          </a:p>
          <a:p>
            <a:pPr marL="0" indent="0" algn="ctr">
              <a:buNone/>
            </a:pPr>
            <a:endParaRPr lang="en-US" dirty="0"/>
          </a:p>
        </p:txBody>
      </p:sp>
      <p:pic>
        <p:nvPicPr>
          <p:cNvPr id="5" name="Audio 4">
            <a:hlinkClick r:id="" action="ppaction://media"/>
            <a:extLst>
              <a:ext uri="{FF2B5EF4-FFF2-40B4-BE49-F238E27FC236}">
                <a16:creationId xmlns:a16="http://schemas.microsoft.com/office/drawing/2014/main" id="{FA9A8FAC-AF9C-4382-98A9-481164CADCC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64690148"/>
      </p:ext>
    </p:extLst>
  </p:cSld>
  <p:clrMapOvr>
    <a:masterClrMapping/>
  </p:clrMapOvr>
  <mc:AlternateContent xmlns:mc="http://schemas.openxmlformats.org/markup-compatibility/2006" xmlns:p14="http://schemas.microsoft.com/office/powerpoint/2010/main">
    <mc:Choice Requires="p14">
      <p:transition spd="slow" p14:dur="2000" advTm="38030"/>
    </mc:Choice>
    <mc:Fallback xmlns="">
      <p:transition spd="slow" advTm="380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Approach</a:t>
            </a:r>
          </a:p>
        </p:txBody>
      </p:sp>
      <p:sp>
        <p:nvSpPr>
          <p:cNvPr id="3" name="Content Placeholder 2"/>
          <p:cNvSpPr>
            <a:spLocks noGrp="1"/>
          </p:cNvSpPr>
          <p:nvPr>
            <p:ph idx="1"/>
          </p:nvPr>
        </p:nvSpPr>
        <p:spPr>
          <a:xfrm>
            <a:off x="317754" y="1690689"/>
            <a:ext cx="9037864" cy="4351338"/>
          </a:xfrm>
        </p:spPr>
        <p:txBody>
          <a:bodyPr/>
          <a:lstStyle/>
          <a:p>
            <a:r>
              <a:rPr lang="en-US" dirty="0"/>
              <a:t>Recruitment by the Oklahoma Health Care Authority </a:t>
            </a:r>
          </a:p>
          <a:p>
            <a:r>
              <a:rPr lang="en-US" dirty="0"/>
              <a:t>Free of charge</a:t>
            </a:r>
          </a:p>
          <a:p>
            <a:r>
              <a:rPr lang="en-US" dirty="0"/>
              <a:t>Strategic locations (Oklahoma City and Tulsa)</a:t>
            </a:r>
          </a:p>
          <a:p>
            <a:r>
              <a:rPr lang="en-US" dirty="0"/>
              <a:t>Twelve trainings (Friday and Saturday)</a:t>
            </a:r>
          </a:p>
          <a:p>
            <a:r>
              <a:rPr lang="en-US" dirty="0"/>
              <a:t>Evaluation with objective data using Current Procedural Terminology™ billing data for contraceptive services and procedures provided with Data Sharing Agreement with OHCA</a:t>
            </a:r>
          </a:p>
          <a:p>
            <a:r>
              <a:rPr lang="en-US" dirty="0"/>
              <a:t>Pre and post surveys to assess change in intent to provide</a:t>
            </a:r>
          </a:p>
        </p:txBody>
      </p:sp>
      <p:pic>
        <p:nvPicPr>
          <p:cNvPr id="5" name="Audio 4">
            <a:hlinkClick r:id="" action="ppaction://media"/>
            <a:extLst>
              <a:ext uri="{FF2B5EF4-FFF2-40B4-BE49-F238E27FC236}">
                <a16:creationId xmlns:a16="http://schemas.microsoft.com/office/drawing/2014/main" id="{80255D01-B03A-4DA4-9BBD-6A25296C18D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188671691"/>
      </p:ext>
    </p:extLst>
  </p:cSld>
  <p:clrMapOvr>
    <a:masterClrMapping/>
  </p:clrMapOvr>
  <mc:AlternateContent xmlns:mc="http://schemas.openxmlformats.org/markup-compatibility/2006" xmlns:p14="http://schemas.microsoft.com/office/powerpoint/2010/main">
    <mc:Choice Requires="p14">
      <p:transition spd="slow" p14:dur="2000" advTm="24213"/>
    </mc:Choice>
    <mc:Fallback xmlns="">
      <p:transition spd="slow" advTm="242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Methods</a:t>
            </a:r>
          </a:p>
        </p:txBody>
      </p:sp>
      <p:sp>
        <p:nvSpPr>
          <p:cNvPr id="3" name="Content Placeholder 2"/>
          <p:cNvSpPr>
            <a:spLocks noGrp="1"/>
          </p:cNvSpPr>
          <p:nvPr>
            <p:ph idx="1"/>
          </p:nvPr>
        </p:nvSpPr>
        <p:spPr/>
        <p:txBody>
          <a:bodyPr>
            <a:normAutofit/>
          </a:bodyPr>
          <a:lstStyle/>
          <a:p>
            <a:pPr marL="0" indent="0" algn="ctr">
              <a:buNone/>
            </a:pPr>
            <a:r>
              <a:rPr lang="en-US" dirty="0"/>
              <a:t>Primary Outcome Analysis</a:t>
            </a:r>
          </a:p>
          <a:p>
            <a:pPr marL="0" indent="0" algn="ctr">
              <a:buNone/>
            </a:pPr>
            <a:endParaRPr lang="en-US" dirty="0"/>
          </a:p>
          <a:p>
            <a:r>
              <a:rPr lang="en-US" dirty="0"/>
              <a:t>Change in the proportion of the providers who submitted charges for LARC services before and after the education intervention</a:t>
            </a:r>
          </a:p>
          <a:p>
            <a:r>
              <a:rPr lang="en-US" dirty="0"/>
              <a:t>Analysis using McNemar for paired intervention data (proportion before to proportion after training)</a:t>
            </a:r>
          </a:p>
          <a:p>
            <a:pPr marL="0" indent="0" algn="ctr">
              <a:buNone/>
            </a:pPr>
            <a:endParaRPr lang="en-US" b="1" dirty="0"/>
          </a:p>
          <a:p>
            <a:pPr marL="0" indent="0">
              <a:buNone/>
            </a:pPr>
            <a:endParaRPr lang="en-US" dirty="0"/>
          </a:p>
        </p:txBody>
      </p:sp>
      <p:pic>
        <p:nvPicPr>
          <p:cNvPr id="5" name="Audio 4">
            <a:hlinkClick r:id="" action="ppaction://media"/>
            <a:extLst>
              <a:ext uri="{FF2B5EF4-FFF2-40B4-BE49-F238E27FC236}">
                <a16:creationId xmlns:a16="http://schemas.microsoft.com/office/drawing/2014/main" id="{D6A3A43F-1CAE-41B3-93CA-7BAE3C5483B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7139492"/>
      </p:ext>
    </p:extLst>
  </p:cSld>
  <p:clrMapOvr>
    <a:masterClrMapping/>
  </p:clrMapOvr>
  <mc:AlternateContent xmlns:mc="http://schemas.openxmlformats.org/markup-compatibility/2006" xmlns:p14="http://schemas.microsoft.com/office/powerpoint/2010/main">
    <mc:Choice Requires="p14">
      <p:transition spd="slow" p14:dur="2000" advTm="14800"/>
    </mc:Choice>
    <mc:Fallback xmlns="">
      <p:transition spd="slow" advTm="148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Methods</a:t>
            </a:r>
          </a:p>
        </p:txBody>
      </p:sp>
      <p:sp>
        <p:nvSpPr>
          <p:cNvPr id="3" name="Content Placeholder 2"/>
          <p:cNvSpPr>
            <a:spLocks noGrp="1"/>
          </p:cNvSpPr>
          <p:nvPr>
            <p:ph idx="1"/>
          </p:nvPr>
        </p:nvSpPr>
        <p:spPr>
          <a:xfrm>
            <a:off x="628650" y="1825624"/>
            <a:ext cx="7886700" cy="4466891"/>
          </a:xfrm>
        </p:spPr>
        <p:txBody>
          <a:bodyPr>
            <a:normAutofit lnSpcReduction="10000"/>
          </a:bodyPr>
          <a:lstStyle/>
          <a:p>
            <a:pPr marL="0" indent="0" algn="ctr">
              <a:buNone/>
            </a:pPr>
            <a:r>
              <a:rPr lang="en-US" dirty="0"/>
              <a:t>Secondary Outcome Analysis</a:t>
            </a:r>
          </a:p>
          <a:p>
            <a:r>
              <a:rPr lang="en-US" dirty="0"/>
              <a:t>Rate of participation among 215 targeted providers</a:t>
            </a:r>
          </a:p>
          <a:p>
            <a:r>
              <a:rPr lang="en-US" dirty="0"/>
              <a:t>Change in proportion intending to provide LARC </a:t>
            </a:r>
          </a:p>
          <a:p>
            <a:r>
              <a:rPr lang="en-US" dirty="0"/>
              <a:t>A priori, decided would consider program a success if got 20% participation in this program from targeted providers, or half of those who would be expected to seek continuing education opting for this training </a:t>
            </a:r>
          </a:p>
          <a:p>
            <a:r>
              <a:rPr lang="en-US" dirty="0"/>
              <a:t>Analysis using </a:t>
            </a:r>
            <a:r>
              <a:rPr lang="en-US" dirty="0" err="1"/>
              <a:t>McNemar</a:t>
            </a:r>
            <a:r>
              <a:rPr lang="en-US" dirty="0"/>
              <a:t> for paired intervention data (proportion before to proportion after training)</a:t>
            </a:r>
          </a:p>
          <a:p>
            <a:endParaRPr lang="en-US" dirty="0"/>
          </a:p>
          <a:p>
            <a:endParaRPr lang="en-US" dirty="0"/>
          </a:p>
          <a:p>
            <a:pPr lvl="1"/>
            <a:endParaRPr lang="en-US" dirty="0"/>
          </a:p>
          <a:p>
            <a:endParaRPr lang="en-US" dirty="0"/>
          </a:p>
          <a:p>
            <a:pPr marL="0" indent="0" algn="ctr">
              <a:buNone/>
            </a:pPr>
            <a:endParaRPr lang="en-US" b="1" dirty="0"/>
          </a:p>
          <a:p>
            <a:pPr marL="0" indent="0">
              <a:buNone/>
            </a:pPr>
            <a:endParaRPr lang="en-US" dirty="0"/>
          </a:p>
        </p:txBody>
      </p:sp>
      <p:pic>
        <p:nvPicPr>
          <p:cNvPr id="5" name="Audio 4">
            <a:hlinkClick r:id="" action="ppaction://media"/>
            <a:extLst>
              <a:ext uri="{FF2B5EF4-FFF2-40B4-BE49-F238E27FC236}">
                <a16:creationId xmlns:a16="http://schemas.microsoft.com/office/drawing/2014/main" id="{A19BFF18-FB4B-44A8-8321-C5BCB2EE374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976636281"/>
      </p:ext>
    </p:extLst>
  </p:cSld>
  <p:clrMapOvr>
    <a:masterClrMapping/>
  </p:clrMapOvr>
  <mc:AlternateContent xmlns:mc="http://schemas.openxmlformats.org/markup-compatibility/2006" xmlns:p14="http://schemas.microsoft.com/office/powerpoint/2010/main">
    <mc:Choice Requires="p14">
      <p:transition spd="slow" p14:dur="2000" advTm="39610"/>
    </mc:Choice>
    <mc:Fallback xmlns="">
      <p:transition spd="slow" advTm="396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6794</TotalTime>
  <Words>1417</Words>
  <Application>Microsoft Office PowerPoint</Application>
  <PresentationFormat>On-screen Show (4:3)</PresentationFormat>
  <Paragraphs>149</Paragraphs>
  <Slides>13</Slides>
  <Notes>13</Notes>
  <HiddenSlides>0</HiddenSlides>
  <MMClips>13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Background Unintended Pregnancy Impact</vt:lpstr>
      <vt:lpstr>Background  Unintended Pregnancy Impact</vt:lpstr>
      <vt:lpstr>Background Strategies</vt:lpstr>
      <vt:lpstr>Background Collaborative Prevention Efforts</vt:lpstr>
      <vt:lpstr>Focus Forward Oklahoma</vt:lpstr>
      <vt:lpstr>Approach</vt:lpstr>
      <vt:lpstr>Methods</vt:lpstr>
      <vt:lpstr>Methods</vt:lpstr>
      <vt:lpstr>Participation</vt:lpstr>
      <vt:lpstr>Intent to Provide LARC</vt:lpstr>
      <vt:lpstr>Provision of LARC Services</vt:lpstr>
      <vt:lpstr>Conclusion</vt:lpstr>
    </vt:vector>
  </TitlesOfParts>
  <Company>OU Physicians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(Focus Forward Oklahoma)</dc:title>
  <dc:creator>Wyatt, Sabrina N (HSC)</dc:creator>
  <cp:lastModifiedBy>Sabrina Wyatt</cp:lastModifiedBy>
  <cp:revision>142</cp:revision>
  <cp:lastPrinted>2020-07-14T20:48:26Z</cp:lastPrinted>
  <dcterms:created xsi:type="dcterms:W3CDTF">2017-05-09T18:30:04Z</dcterms:created>
  <dcterms:modified xsi:type="dcterms:W3CDTF">2020-07-14T21:28:35Z</dcterms:modified>
</cp:coreProperties>
</file>